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0" r:id="rId6"/>
    <p:sldId id="261" r:id="rId7"/>
    <p:sldId id="257" r:id="rId8"/>
    <p:sldId id="276" r:id="rId9"/>
    <p:sldId id="258" r:id="rId10"/>
    <p:sldId id="259" r:id="rId11"/>
    <p:sldId id="262" r:id="rId12"/>
    <p:sldId id="264" r:id="rId13"/>
    <p:sldId id="263" r:id="rId14"/>
    <p:sldId id="269" r:id="rId15"/>
    <p:sldId id="267" r:id="rId16"/>
    <p:sldId id="270" r:id="rId17"/>
    <p:sldId id="271" r:id="rId18"/>
    <p:sldId id="272" r:id="rId19"/>
    <p:sldId id="273" r:id="rId20"/>
    <p:sldId id="275" r:id="rId21"/>
    <p:sldId id="277" r:id="rId22"/>
    <p:sldId id="278" r:id="rId23"/>
    <p:sldId id="279" r:id="rId24"/>
    <p:sldId id="282" r:id="rId25"/>
    <p:sldId id="274" r:id="rId26"/>
    <p:sldId id="280" r:id="rId27"/>
    <p:sldId id="281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BRAN Catherine" initials="HC" lastIdx="2" clrIdx="0">
    <p:extLst>
      <p:ext uri="{19B8F6BF-5375-455C-9EA6-DF929625EA0E}">
        <p15:presenceInfo xmlns:p15="http://schemas.microsoft.com/office/powerpoint/2012/main" userId="S::hbrcth@forem.be::2c6ea1e8-6ea4-4567-8aa5-29a697085b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66F"/>
    <a:srgbClr val="CDD84B"/>
    <a:srgbClr val="708872"/>
    <a:srgbClr val="F6CD79"/>
    <a:srgbClr val="63A7DA"/>
    <a:srgbClr val="FFFFFF"/>
    <a:srgbClr val="F1B372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32989-455E-4A0C-8EB3-AB3A03F0D865}" v="1" dt="2022-02-24T10:57:4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BRAN Catherine" userId="2c6ea1e8-6ea4-4567-8aa5-29a697085b26" providerId="ADAL" clId="{7E4AEF7B-6503-4486-A421-5A383AFD6EEA}"/>
    <pc:docChg chg="custSel delSld modSld">
      <pc:chgData name="HABRAN Catherine" userId="2c6ea1e8-6ea4-4567-8aa5-29a697085b26" providerId="ADAL" clId="{7E4AEF7B-6503-4486-A421-5A383AFD6EEA}" dt="2022-02-14T13:05:53.249" v="26" actId="2696"/>
      <pc:docMkLst>
        <pc:docMk/>
      </pc:docMkLst>
      <pc:sldChg chg="delSp modSp mod delAnim">
        <pc:chgData name="HABRAN Catherine" userId="2c6ea1e8-6ea4-4567-8aa5-29a697085b26" providerId="ADAL" clId="{7E4AEF7B-6503-4486-A421-5A383AFD6EEA}" dt="2022-02-14T13:04:49.409" v="7" actId="478"/>
        <pc:sldMkLst>
          <pc:docMk/>
          <pc:sldMk cId="4062967526" sldId="258"/>
        </pc:sldMkLst>
        <pc:spChg chg="del">
          <ac:chgData name="HABRAN Catherine" userId="2c6ea1e8-6ea4-4567-8aa5-29a697085b26" providerId="ADAL" clId="{7E4AEF7B-6503-4486-A421-5A383AFD6EEA}" dt="2022-02-14T13:04:46.505" v="5" actId="478"/>
          <ac:spMkLst>
            <pc:docMk/>
            <pc:sldMk cId="4062967526" sldId="258"/>
            <ac:spMk id="2" creationId="{7FE69755-09AC-40E6-909B-CD33870D04B1}"/>
          </ac:spMkLst>
        </pc:spChg>
        <pc:spChg chg="del mod">
          <ac:chgData name="HABRAN Catherine" userId="2c6ea1e8-6ea4-4567-8aa5-29a697085b26" providerId="ADAL" clId="{7E4AEF7B-6503-4486-A421-5A383AFD6EEA}" dt="2022-02-14T13:04:49.409" v="7" actId="478"/>
          <ac:spMkLst>
            <pc:docMk/>
            <pc:sldMk cId="4062967526" sldId="258"/>
            <ac:spMk id="6" creationId="{8C6A3814-939E-4160-87C8-73D12ECFADF5}"/>
          </ac:spMkLst>
        </pc:spChg>
        <pc:spChg chg="del">
          <ac:chgData name="HABRAN Catherine" userId="2c6ea1e8-6ea4-4567-8aa5-29a697085b26" providerId="ADAL" clId="{7E4AEF7B-6503-4486-A421-5A383AFD6EEA}" dt="2022-02-14T13:04:45.835" v="4" actId="478"/>
          <ac:spMkLst>
            <pc:docMk/>
            <pc:sldMk cId="4062967526" sldId="258"/>
            <ac:spMk id="21" creationId="{73C8C2A4-1B4E-40FD-9B57-483F8EE9724C}"/>
          </ac:spMkLst>
        </pc:spChg>
        <pc:spChg chg="del">
          <ac:chgData name="HABRAN Catherine" userId="2c6ea1e8-6ea4-4567-8aa5-29a697085b26" providerId="ADAL" clId="{7E4AEF7B-6503-4486-A421-5A383AFD6EEA}" dt="2022-02-14T13:04:45.049" v="3" actId="478"/>
          <ac:spMkLst>
            <pc:docMk/>
            <pc:sldMk cId="4062967526" sldId="258"/>
            <ac:spMk id="23" creationId="{9F47C49E-5DAA-4C49-8A58-6878671A77AF}"/>
          </ac:spMkLst>
        </pc:spChg>
        <pc:spChg chg="del">
          <ac:chgData name="HABRAN Catherine" userId="2c6ea1e8-6ea4-4567-8aa5-29a697085b26" providerId="ADAL" clId="{7E4AEF7B-6503-4486-A421-5A383AFD6EEA}" dt="2022-02-14T13:04:44.286" v="2" actId="478"/>
          <ac:spMkLst>
            <pc:docMk/>
            <pc:sldMk cId="4062967526" sldId="258"/>
            <ac:spMk id="24" creationId="{77F774A1-B7F8-4AC9-B70C-B1C6DA747720}"/>
          </ac:spMkLst>
        </pc:spChg>
      </pc:sldChg>
      <pc:sldChg chg="delSp modSp mod delAnim">
        <pc:chgData name="HABRAN Catherine" userId="2c6ea1e8-6ea4-4567-8aa5-29a697085b26" providerId="ADAL" clId="{7E4AEF7B-6503-4486-A421-5A383AFD6EEA}" dt="2022-02-14T13:05:02.217" v="14" actId="478"/>
        <pc:sldMkLst>
          <pc:docMk/>
          <pc:sldMk cId="2238236732" sldId="259"/>
        </pc:sldMkLst>
        <pc:spChg chg="del">
          <ac:chgData name="HABRAN Catherine" userId="2c6ea1e8-6ea4-4567-8aa5-29a697085b26" providerId="ADAL" clId="{7E4AEF7B-6503-4486-A421-5A383AFD6EEA}" dt="2022-02-14T13:04:56.147" v="8" actId="478"/>
          <ac:spMkLst>
            <pc:docMk/>
            <pc:sldMk cId="2238236732" sldId="259"/>
            <ac:spMk id="2" creationId="{2A388B80-9B98-4943-BA2A-9FA869B411FB}"/>
          </ac:spMkLst>
        </pc:spChg>
        <pc:spChg chg="mod">
          <ac:chgData name="HABRAN Catherine" userId="2c6ea1e8-6ea4-4567-8aa5-29a697085b26" providerId="ADAL" clId="{7E4AEF7B-6503-4486-A421-5A383AFD6EEA}" dt="2022-02-14T13:04:57.687" v="10" actId="6549"/>
          <ac:spMkLst>
            <pc:docMk/>
            <pc:sldMk cId="2238236732" sldId="259"/>
            <ac:spMk id="15" creationId="{6D5B823F-693F-4EEF-8562-B939058395AA}"/>
          </ac:spMkLst>
        </pc:spChg>
        <pc:spChg chg="del">
          <ac:chgData name="HABRAN Catherine" userId="2c6ea1e8-6ea4-4567-8aa5-29a697085b26" providerId="ADAL" clId="{7E4AEF7B-6503-4486-A421-5A383AFD6EEA}" dt="2022-02-14T13:04:56.964" v="9" actId="478"/>
          <ac:spMkLst>
            <pc:docMk/>
            <pc:sldMk cId="2238236732" sldId="259"/>
            <ac:spMk id="21" creationId="{58E72122-D1A5-464D-9898-908763B4501F}"/>
          </ac:spMkLst>
        </pc:spChg>
        <pc:spChg chg="del">
          <ac:chgData name="HABRAN Catherine" userId="2c6ea1e8-6ea4-4567-8aa5-29a697085b26" providerId="ADAL" clId="{7E4AEF7B-6503-4486-A421-5A383AFD6EEA}" dt="2022-02-14T13:04:59.020" v="11" actId="478"/>
          <ac:spMkLst>
            <pc:docMk/>
            <pc:sldMk cId="2238236732" sldId="259"/>
            <ac:spMk id="22" creationId="{B15F57DB-C44A-4BDC-8AC0-DC095B4AFC07}"/>
          </ac:spMkLst>
        </pc:spChg>
        <pc:spChg chg="del">
          <ac:chgData name="HABRAN Catherine" userId="2c6ea1e8-6ea4-4567-8aa5-29a697085b26" providerId="ADAL" clId="{7E4AEF7B-6503-4486-A421-5A383AFD6EEA}" dt="2022-02-14T13:05:00.132" v="12" actId="478"/>
          <ac:spMkLst>
            <pc:docMk/>
            <pc:sldMk cId="2238236732" sldId="259"/>
            <ac:spMk id="23" creationId="{EF676FAD-C540-40B4-9CAF-C921E761B680}"/>
          </ac:spMkLst>
        </pc:spChg>
        <pc:spChg chg="del">
          <ac:chgData name="HABRAN Catherine" userId="2c6ea1e8-6ea4-4567-8aa5-29a697085b26" providerId="ADAL" clId="{7E4AEF7B-6503-4486-A421-5A383AFD6EEA}" dt="2022-02-14T13:05:00.985" v="13" actId="478"/>
          <ac:spMkLst>
            <pc:docMk/>
            <pc:sldMk cId="2238236732" sldId="259"/>
            <ac:spMk id="24" creationId="{C325C6BD-5ABD-46DF-BB89-F09C8DD12BBB}"/>
          </ac:spMkLst>
        </pc:spChg>
        <pc:spChg chg="del">
          <ac:chgData name="HABRAN Catherine" userId="2c6ea1e8-6ea4-4567-8aa5-29a697085b26" providerId="ADAL" clId="{7E4AEF7B-6503-4486-A421-5A383AFD6EEA}" dt="2022-02-14T13:05:02.217" v="14" actId="478"/>
          <ac:spMkLst>
            <pc:docMk/>
            <pc:sldMk cId="2238236732" sldId="259"/>
            <ac:spMk id="25" creationId="{5EC478FB-C02D-462A-8A0B-71A63F0B0418}"/>
          </ac:spMkLst>
        </pc:spChg>
      </pc:sldChg>
      <pc:sldChg chg="delSp modSp mod delAnim">
        <pc:chgData name="HABRAN Catherine" userId="2c6ea1e8-6ea4-4567-8aa5-29a697085b26" providerId="ADAL" clId="{7E4AEF7B-6503-4486-A421-5A383AFD6EEA}" dt="2022-02-14T13:05:16.262" v="20" actId="478"/>
        <pc:sldMkLst>
          <pc:docMk/>
          <pc:sldMk cId="1767775851" sldId="262"/>
        </pc:sldMkLst>
        <pc:spChg chg="del mod">
          <ac:chgData name="HABRAN Catherine" userId="2c6ea1e8-6ea4-4567-8aa5-29a697085b26" providerId="ADAL" clId="{7E4AEF7B-6503-4486-A421-5A383AFD6EEA}" dt="2022-02-14T13:05:08.275" v="16" actId="478"/>
          <ac:spMkLst>
            <pc:docMk/>
            <pc:sldMk cId="1767775851" sldId="262"/>
            <ac:spMk id="6" creationId="{556AEC55-28B0-47CE-BC77-70AE36CF45A4}"/>
          </ac:spMkLst>
        </pc:spChg>
        <pc:spChg chg="del">
          <ac:chgData name="HABRAN Catherine" userId="2c6ea1e8-6ea4-4567-8aa5-29a697085b26" providerId="ADAL" clId="{7E4AEF7B-6503-4486-A421-5A383AFD6EEA}" dt="2022-02-14T13:05:14.998" v="19" actId="478"/>
          <ac:spMkLst>
            <pc:docMk/>
            <pc:sldMk cId="1767775851" sldId="262"/>
            <ac:spMk id="11" creationId="{DA0CC6B5-5E87-45EF-8965-945390AD8134}"/>
          </ac:spMkLst>
        </pc:spChg>
        <pc:spChg chg="del mod">
          <ac:chgData name="HABRAN Catherine" userId="2c6ea1e8-6ea4-4567-8aa5-29a697085b26" providerId="ADAL" clId="{7E4AEF7B-6503-4486-A421-5A383AFD6EEA}" dt="2022-02-14T13:05:10.964" v="18" actId="478"/>
          <ac:spMkLst>
            <pc:docMk/>
            <pc:sldMk cId="1767775851" sldId="262"/>
            <ac:spMk id="12" creationId="{FB17E85D-73BD-4875-933B-9B23F10601E0}"/>
          </ac:spMkLst>
        </pc:spChg>
        <pc:spChg chg="del">
          <ac:chgData name="HABRAN Catherine" userId="2c6ea1e8-6ea4-4567-8aa5-29a697085b26" providerId="ADAL" clId="{7E4AEF7B-6503-4486-A421-5A383AFD6EEA}" dt="2022-02-14T13:05:16.262" v="20" actId="478"/>
          <ac:spMkLst>
            <pc:docMk/>
            <pc:sldMk cId="1767775851" sldId="262"/>
            <ac:spMk id="13" creationId="{AA9657FB-37F5-40CE-9EBF-DF52C1D33AC8}"/>
          </ac:spMkLst>
        </pc:spChg>
      </pc:sldChg>
      <pc:sldChg chg="delSp modSp mod delAnim">
        <pc:chgData name="HABRAN Catherine" userId="2c6ea1e8-6ea4-4567-8aa5-29a697085b26" providerId="ADAL" clId="{7E4AEF7B-6503-4486-A421-5A383AFD6EEA}" dt="2022-02-14T13:05:25.513" v="25" actId="478"/>
        <pc:sldMkLst>
          <pc:docMk/>
          <pc:sldMk cId="3024317429" sldId="264"/>
        </pc:sldMkLst>
        <pc:spChg chg="del">
          <ac:chgData name="HABRAN Catherine" userId="2c6ea1e8-6ea4-4567-8aa5-29a697085b26" providerId="ADAL" clId="{7E4AEF7B-6503-4486-A421-5A383AFD6EEA}" dt="2022-02-14T13:05:25.513" v="25" actId="478"/>
          <ac:spMkLst>
            <pc:docMk/>
            <pc:sldMk cId="3024317429" sldId="264"/>
            <ac:spMk id="2" creationId="{53026581-EBA6-41A7-81A1-82BEF6E12A39}"/>
          </ac:spMkLst>
        </pc:spChg>
        <pc:spChg chg="del mod">
          <ac:chgData name="HABRAN Catherine" userId="2c6ea1e8-6ea4-4567-8aa5-29a697085b26" providerId="ADAL" clId="{7E4AEF7B-6503-4486-A421-5A383AFD6EEA}" dt="2022-02-14T13:05:22.876" v="22" actId="478"/>
          <ac:spMkLst>
            <pc:docMk/>
            <pc:sldMk cId="3024317429" sldId="264"/>
            <ac:spMk id="3" creationId="{C4DC72DF-4B87-4CE0-915D-20E3F4CC837B}"/>
          </ac:spMkLst>
        </pc:spChg>
        <pc:spChg chg="del">
          <ac:chgData name="HABRAN Catherine" userId="2c6ea1e8-6ea4-4567-8aa5-29a697085b26" providerId="ADAL" clId="{7E4AEF7B-6503-4486-A421-5A383AFD6EEA}" dt="2022-02-14T13:05:24.795" v="24" actId="478"/>
          <ac:spMkLst>
            <pc:docMk/>
            <pc:sldMk cId="3024317429" sldId="264"/>
            <ac:spMk id="10" creationId="{6B09A3E0-57D3-4DF8-85C2-12AEAC78AE54}"/>
          </ac:spMkLst>
        </pc:spChg>
        <pc:spChg chg="del">
          <ac:chgData name="HABRAN Catherine" userId="2c6ea1e8-6ea4-4567-8aa5-29a697085b26" providerId="ADAL" clId="{7E4AEF7B-6503-4486-A421-5A383AFD6EEA}" dt="2022-02-14T13:05:24.056" v="23" actId="478"/>
          <ac:spMkLst>
            <pc:docMk/>
            <pc:sldMk cId="3024317429" sldId="264"/>
            <ac:spMk id="12" creationId="{1C47580A-84C0-498F-9614-B4130829D0E6}"/>
          </ac:spMkLst>
        </pc:spChg>
      </pc:sldChg>
      <pc:sldChg chg="delSp mod delAnim">
        <pc:chgData name="HABRAN Catherine" userId="2c6ea1e8-6ea4-4567-8aa5-29a697085b26" providerId="ADAL" clId="{7E4AEF7B-6503-4486-A421-5A383AFD6EEA}" dt="2022-02-14T13:04:41.212" v="1" actId="478"/>
        <pc:sldMkLst>
          <pc:docMk/>
          <pc:sldMk cId="3239798221" sldId="276"/>
        </pc:sldMkLst>
        <pc:spChg chg="del">
          <ac:chgData name="HABRAN Catherine" userId="2c6ea1e8-6ea4-4567-8aa5-29a697085b26" providerId="ADAL" clId="{7E4AEF7B-6503-4486-A421-5A383AFD6EEA}" dt="2022-02-14T13:04:39.980" v="0" actId="478"/>
          <ac:spMkLst>
            <pc:docMk/>
            <pc:sldMk cId="3239798221" sldId="276"/>
            <ac:spMk id="2" creationId="{931737CB-CA23-4F43-8430-F4AB459E2077}"/>
          </ac:spMkLst>
        </pc:spChg>
        <pc:spChg chg="del">
          <ac:chgData name="HABRAN Catherine" userId="2c6ea1e8-6ea4-4567-8aa5-29a697085b26" providerId="ADAL" clId="{7E4AEF7B-6503-4486-A421-5A383AFD6EEA}" dt="2022-02-14T13:04:41.212" v="1" actId="478"/>
          <ac:spMkLst>
            <pc:docMk/>
            <pc:sldMk cId="3239798221" sldId="276"/>
            <ac:spMk id="3" creationId="{52476A48-3A7F-42C1-B314-09257A5CAC17}"/>
          </ac:spMkLst>
        </pc:spChg>
      </pc:sldChg>
      <pc:sldChg chg="del">
        <pc:chgData name="HABRAN Catherine" userId="2c6ea1e8-6ea4-4567-8aa5-29a697085b26" providerId="ADAL" clId="{7E4AEF7B-6503-4486-A421-5A383AFD6EEA}" dt="2022-02-14T13:05:53.249" v="26" actId="2696"/>
        <pc:sldMkLst>
          <pc:docMk/>
          <pc:sldMk cId="4291012307" sldId="283"/>
        </pc:sldMkLst>
      </pc:sldChg>
    </pc:docChg>
  </pc:docChgLst>
  <pc:docChgLst>
    <pc:chgData name="HABRAN Catherine" userId="2c6ea1e8-6ea4-4567-8aa5-29a697085b26" providerId="ADAL" clId="{9E432989-455E-4A0C-8EB3-AB3A03F0D865}"/>
    <pc:docChg chg="undo custSel modSld">
      <pc:chgData name="HABRAN Catherine" userId="2c6ea1e8-6ea4-4567-8aa5-29a697085b26" providerId="ADAL" clId="{9E432989-455E-4A0C-8EB3-AB3A03F0D865}" dt="2022-02-24T10:57:52.224" v="8" actId="2165"/>
      <pc:docMkLst>
        <pc:docMk/>
      </pc:docMkLst>
      <pc:sldChg chg="modSp mod">
        <pc:chgData name="HABRAN Catherine" userId="2c6ea1e8-6ea4-4567-8aa5-29a697085b26" providerId="ADAL" clId="{9E432989-455E-4A0C-8EB3-AB3A03F0D865}" dt="2022-02-24T10:57:06.060" v="3" actId="20577"/>
        <pc:sldMkLst>
          <pc:docMk/>
          <pc:sldMk cId="3514614038" sldId="275"/>
        </pc:sldMkLst>
        <pc:spChg chg="mod">
          <ac:chgData name="HABRAN Catherine" userId="2c6ea1e8-6ea4-4567-8aa5-29a697085b26" providerId="ADAL" clId="{9E432989-455E-4A0C-8EB3-AB3A03F0D865}" dt="2022-02-24T10:57:02.154" v="1" actId="20577"/>
          <ac:spMkLst>
            <pc:docMk/>
            <pc:sldMk cId="3514614038" sldId="275"/>
            <ac:spMk id="38" creationId="{CC4726D7-4785-43A6-9D28-02520703D11A}"/>
          </ac:spMkLst>
        </pc:spChg>
        <pc:spChg chg="mod">
          <ac:chgData name="HABRAN Catherine" userId="2c6ea1e8-6ea4-4567-8aa5-29a697085b26" providerId="ADAL" clId="{9E432989-455E-4A0C-8EB3-AB3A03F0D865}" dt="2022-02-24T10:57:06.060" v="3" actId="20577"/>
          <ac:spMkLst>
            <pc:docMk/>
            <pc:sldMk cId="3514614038" sldId="275"/>
            <ac:spMk id="39" creationId="{1A6F2165-3C43-4461-AC34-2C27986FE7B2}"/>
          </ac:spMkLst>
        </pc:spChg>
      </pc:sldChg>
      <pc:sldChg chg="modSp mod">
        <pc:chgData name="HABRAN Catherine" userId="2c6ea1e8-6ea4-4567-8aa5-29a697085b26" providerId="ADAL" clId="{9E432989-455E-4A0C-8EB3-AB3A03F0D865}" dt="2022-02-24T10:57:52.224" v="8" actId="2165"/>
        <pc:sldMkLst>
          <pc:docMk/>
          <pc:sldMk cId="440903819" sldId="279"/>
        </pc:sldMkLst>
        <pc:graphicFrameChg chg="modGraphic">
          <ac:chgData name="HABRAN Catherine" userId="2c6ea1e8-6ea4-4567-8aa5-29a697085b26" providerId="ADAL" clId="{9E432989-455E-4A0C-8EB3-AB3A03F0D865}" dt="2022-02-24T10:57:52.224" v="8" actId="2165"/>
          <ac:graphicFrameMkLst>
            <pc:docMk/>
            <pc:sldMk cId="440903819" sldId="279"/>
            <ac:graphicFrameMk id="5" creationId="{C0CF36CC-71B2-4B15-AC02-77C3BE0FE173}"/>
          </ac:graphicFrameMkLst>
        </pc:graphicFrameChg>
        <pc:graphicFrameChg chg="mod modGraphic">
          <ac:chgData name="HABRAN Catherine" userId="2c6ea1e8-6ea4-4567-8aa5-29a697085b26" providerId="ADAL" clId="{9E432989-455E-4A0C-8EB3-AB3A03F0D865}" dt="2022-02-24T10:57:42.711" v="7"/>
          <ac:graphicFrameMkLst>
            <pc:docMk/>
            <pc:sldMk cId="440903819" sldId="279"/>
            <ac:graphicFrameMk id="6" creationId="{FCD78B15-6148-4717-B39E-DCAFE5D0D20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leforem.sharepoint.com/sites/IBEFE/Lux/Docs/INSTANCE%20BASSIN/RAPPORT%20Donn&#233;es%20et%20documents/2021/Donn&#233;es%20socio-&#233;co/TCD%20ONSS%20nace%201,2,4%20bassins%2031%20d&#233;cembre%202014-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leforem.sharepoint.com/sites/IBEFE/Lux/Docs/INSTANCE%20BASSIN/RAPPORT%20Donn&#233;es%20et%20documents/2021/Donn&#233;es%20socio-&#233;co/20210129_moyenne_annuelle_DEI_20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leforem.sharepoint.com/sites/IBEFE/Lux/Docs/INSTANCE%20BASSIN/RAPPORT%20Donn&#233;es%20et%20documents/2021/Donn&#233;es%20socio-&#233;co/Forem%20offres%20lieu%20trava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2800" b="1">
                <a:solidFill>
                  <a:schemeClr val="accent5"/>
                </a:solidFill>
              </a:rPr>
              <a:t>81.185 postes de travail salarié</a:t>
            </a:r>
            <a:r>
              <a:rPr lang="fr-BE" sz="2800" b="1" baseline="0">
                <a:solidFill>
                  <a:schemeClr val="accent5"/>
                </a:solidFill>
              </a:rPr>
              <a:t> dans le Bassin</a:t>
            </a:r>
            <a:endParaRPr lang="fr-BE" sz="2800" b="1">
              <a:solidFill>
                <a:schemeClr val="accent5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6A-4B33-BEBF-9814AD1F920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6A-4B33-BEBF-9814AD1F920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6A-4B33-BEBF-9814AD1F920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6A-4B33-BEBF-9814AD1F920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26A-4B33-BEBF-9814AD1F920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26A-4B33-BEBF-9814AD1F9206}"/>
              </c:ext>
            </c:extLst>
          </c:dPt>
          <c:dPt>
            <c:idx val="6"/>
            <c:invertIfNegative val="0"/>
            <c:bubble3D val="0"/>
            <c:spPr>
              <a:solidFill>
                <a:srgbClr val="70887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26A-4B33-BEBF-9814AD1F9206}"/>
              </c:ext>
            </c:extLst>
          </c:dPt>
          <c:dPt>
            <c:idx val="7"/>
            <c:invertIfNegative val="0"/>
            <c:bubble3D val="0"/>
            <c:spPr>
              <a:solidFill>
                <a:srgbClr val="B42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26A-4B33-BEBF-9814AD1F920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26A-4B33-BEBF-9814AD1F92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baromètre'!$B$2:$B$10</c:f>
              <c:strCache>
                <c:ptCount val="9"/>
                <c:pt idx="0">
                  <c:v>Santé humaine et action sociale</c:v>
                </c:pt>
                <c:pt idx="1">
                  <c:v>Administration publique</c:v>
                </c:pt>
                <c:pt idx="2">
                  <c:v>Enseignement</c:v>
                </c:pt>
                <c:pt idx="3">
                  <c:v>Commerce; réparation de véhicules automobiles et de motocycles</c:v>
                </c:pt>
                <c:pt idx="4">
                  <c:v>Industrie manufacturière</c:v>
                </c:pt>
                <c:pt idx="5">
                  <c:v>Construction</c:v>
                </c:pt>
                <c:pt idx="6">
                  <c:v>Activités de services administratifs et de soutien</c:v>
                </c:pt>
                <c:pt idx="7">
                  <c:v>Hébergement et restauration</c:v>
                </c:pt>
                <c:pt idx="8">
                  <c:v>Transports et entreposage</c:v>
                </c:pt>
              </c:strCache>
            </c:strRef>
          </c:cat>
          <c:val>
            <c:numRef>
              <c:f>'Graph baromètre'!$C$2:$C$10</c:f>
              <c:numCache>
                <c:formatCode>#,##0</c:formatCode>
                <c:ptCount val="9"/>
                <c:pt idx="0">
                  <c:v>12979</c:v>
                </c:pt>
                <c:pt idx="1">
                  <c:v>12143</c:v>
                </c:pt>
                <c:pt idx="2">
                  <c:v>10899</c:v>
                </c:pt>
                <c:pt idx="3">
                  <c:v>10194</c:v>
                </c:pt>
                <c:pt idx="4">
                  <c:v>7686</c:v>
                </c:pt>
                <c:pt idx="5">
                  <c:v>6572</c:v>
                </c:pt>
                <c:pt idx="6">
                  <c:v>6389</c:v>
                </c:pt>
                <c:pt idx="7">
                  <c:v>3522</c:v>
                </c:pt>
                <c:pt idx="8">
                  <c:v>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26A-4B33-BEBF-9814AD1F9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2961968"/>
        <c:axId val="562960984"/>
      </c:barChart>
      <c:catAx>
        <c:axId val="56296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2960984"/>
        <c:crosses val="autoZero"/>
        <c:auto val="1"/>
        <c:lblAlgn val="ctr"/>
        <c:lblOffset val="100"/>
        <c:noMultiLvlLbl val="0"/>
      </c:catAx>
      <c:valAx>
        <c:axId val="562960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296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11.742 demandeurs d'emploi dans le Bassin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1C-4343-94D1-BECF552733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1C-4343-94D1-BECF552733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1C-4343-94D1-BECF552733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1C-4343-94D1-BECF552733F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1C-4343-94D1-BECF552733F3}"/>
              </c:ext>
            </c:extLst>
          </c:dPt>
          <c:dLbls>
            <c:dLbl>
              <c:idx val="2"/>
              <c:layout>
                <c:manualLayout>
                  <c:x val="-3.7523796578202333E-3"/>
                  <c:y val="-0.164295128391707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1C-4343-94D1-BECF552733F3}"/>
                </c:ext>
              </c:extLst>
            </c:dLbl>
            <c:dLbl>
              <c:idx val="4"/>
              <c:layout>
                <c:manualLayout>
                  <c:x val="-9.1722934571851356E-17"/>
                  <c:y val="-9.62697955362319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1C-4343-94D1-BECF552733F3}"/>
                </c:ext>
              </c:extLst>
            </c:dLbl>
            <c:dLbl>
              <c:idx val="5"/>
              <c:layout>
                <c:manualLayout>
                  <c:x val="-2.5015634771734167E-3"/>
                  <c:y val="-0.2409353056384048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1C-4343-94D1-BECF552733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Lux!$F$45:$K$45</c:f>
              <c:strCache>
                <c:ptCount val="6"/>
                <c:pt idx="0">
                  <c:v>% DEI moins de 25 ans</c:v>
                </c:pt>
                <c:pt idx="1">
                  <c:v>% DEI plus de 50 ans</c:v>
                </c:pt>
                <c:pt idx="2">
                  <c:v>% sans permis</c:v>
                </c:pt>
                <c:pt idx="3">
                  <c:v>% Longue durée (2 ans et +)</c:v>
                </c:pt>
                <c:pt idx="4">
                  <c:v>% Non UE</c:v>
                </c:pt>
                <c:pt idx="5">
                  <c:v>Etude  Max 2ème d.</c:v>
                </c:pt>
              </c:strCache>
            </c:strRef>
          </c:cat>
          <c:val>
            <c:numRef>
              <c:f>Lux!$F$46:$K$46</c:f>
              <c:numCache>
                <c:formatCode>0.0%</c:formatCode>
                <c:ptCount val="6"/>
                <c:pt idx="0">
                  <c:v>0.23</c:v>
                </c:pt>
                <c:pt idx="1">
                  <c:v>0.24199999999999999</c:v>
                </c:pt>
                <c:pt idx="2">
                  <c:v>0.34399999999999997</c:v>
                </c:pt>
                <c:pt idx="3">
                  <c:v>0.28100000000000003</c:v>
                </c:pt>
                <c:pt idx="4">
                  <c:v>7.2999999999999995E-2</c:v>
                </c:pt>
                <c:pt idx="5">
                  <c:v>0.38200000000000001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1C-4343-94D1-BECF55273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8048024"/>
        <c:axId val="618046712"/>
      </c:barChart>
      <c:catAx>
        <c:axId val="61804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8046712"/>
        <c:crosses val="autoZero"/>
        <c:auto val="1"/>
        <c:lblAlgn val="ctr"/>
        <c:lblOffset val="100"/>
        <c:noMultiLvlLbl val="0"/>
      </c:catAx>
      <c:valAx>
        <c:axId val="618046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804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rgbClr val="DD066F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DD066F"/>
                </a:solidFill>
              </a:rPr>
              <a:t>Top 6 des </a:t>
            </a:r>
            <a:r>
              <a:rPr lang="en-US" b="1" dirty="0" err="1">
                <a:solidFill>
                  <a:srgbClr val="DD066F"/>
                </a:solidFill>
              </a:rPr>
              <a:t>opportunités</a:t>
            </a:r>
            <a:r>
              <a:rPr lang="en-US" b="1" dirty="0">
                <a:solidFill>
                  <a:srgbClr val="DD066F"/>
                </a:solidFill>
              </a:rPr>
              <a:t> par </a:t>
            </a:r>
            <a:r>
              <a:rPr lang="en-US" b="1" dirty="0" err="1">
                <a:solidFill>
                  <a:srgbClr val="DD066F"/>
                </a:solidFill>
              </a:rPr>
              <a:t>catégorie</a:t>
            </a:r>
            <a:r>
              <a:rPr lang="en-US" b="1" dirty="0">
                <a:solidFill>
                  <a:srgbClr val="DD066F"/>
                </a:solidFill>
              </a:rPr>
              <a:t> </a:t>
            </a:r>
            <a:r>
              <a:rPr lang="en-US" b="1" dirty="0" err="1">
                <a:solidFill>
                  <a:srgbClr val="DD066F"/>
                </a:solidFill>
              </a:rPr>
              <a:t>professionnelle</a:t>
            </a:r>
            <a:endParaRPr lang="en-US" b="1" dirty="0">
              <a:solidFill>
                <a:srgbClr val="DD066F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rgbClr val="DD066F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0-40CA-AB8F-F2EE2FED37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0-40CA-AB8F-F2EE2FED37A8}"/>
              </c:ext>
            </c:extLst>
          </c:dPt>
          <c:dPt>
            <c:idx val="2"/>
            <c:invertIfNegative val="0"/>
            <c:bubble3D val="0"/>
            <c:spPr>
              <a:solidFill>
                <a:srgbClr val="70887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20-40CA-AB8F-F2EE2FED37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20-40CA-AB8F-F2EE2FED37A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20-40CA-AB8F-F2EE2FED37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'Categ prof REM2'!$E$30:$E$35</c:f>
              <c:strCache>
                <c:ptCount val="6"/>
                <c:pt idx="0">
                  <c:v>Bâtiment, travaux publics et extraction</c:v>
                </c:pt>
                <c:pt idx="1">
                  <c:v>Mécanique, électricité et électronique</c:v>
                </c:pt>
                <c:pt idx="2">
                  <c:v>Transport et logistique</c:v>
                </c:pt>
                <c:pt idx="3">
                  <c:v>Industrie hôtelière</c:v>
                </c:pt>
                <c:pt idx="4">
                  <c:v>Distribution et vente</c:v>
                </c:pt>
                <c:pt idx="5">
                  <c:v>Services aux personnes et à la collectivité </c:v>
                </c:pt>
              </c:strCache>
            </c:strRef>
          </c:cat>
          <c:val>
            <c:numRef>
              <c:f>'Categ prof REM2'!$G$30:$G$35</c:f>
              <c:numCache>
                <c:formatCode>0.0%</c:formatCode>
                <c:ptCount val="6"/>
                <c:pt idx="0">
                  <c:v>0.19636423190304619</c:v>
                </c:pt>
                <c:pt idx="1">
                  <c:v>0.13200131018670161</c:v>
                </c:pt>
                <c:pt idx="2">
                  <c:v>8.7127415656731086E-2</c:v>
                </c:pt>
                <c:pt idx="3">
                  <c:v>5.5846708155912216E-2</c:v>
                </c:pt>
                <c:pt idx="4">
                  <c:v>5.0278414674091061E-2</c:v>
                </c:pt>
                <c:pt idx="5">
                  <c:v>4.6642646577137244E-2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20-40CA-AB8F-F2EE2FED37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4976624"/>
        <c:axId val="5449726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'Categ prof REM2'!$E$30:$E$35</c15:sqref>
                        </c15:formulaRef>
                      </c:ext>
                    </c:extLst>
                    <c:strCache>
                      <c:ptCount val="6"/>
                      <c:pt idx="0">
                        <c:v>Bâtiment, travaux publics et extraction</c:v>
                      </c:pt>
                      <c:pt idx="1">
                        <c:v>Mécanique, électricité et électronique</c:v>
                      </c:pt>
                      <c:pt idx="2">
                        <c:v>Transport et logistique</c:v>
                      </c:pt>
                      <c:pt idx="3">
                        <c:v>Industrie hôtelière</c:v>
                      </c:pt>
                      <c:pt idx="4">
                        <c:v>Distribution et vente</c:v>
                      </c:pt>
                      <c:pt idx="5">
                        <c:v>Services aux personnes et à la collectivité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'Categ prof REM2'!$F$30:$F$35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5995</c:v>
                      </c:pt>
                      <c:pt idx="1">
                        <c:v>4030</c:v>
                      </c:pt>
                      <c:pt idx="2">
                        <c:v>2660</c:v>
                      </c:pt>
                      <c:pt idx="3">
                        <c:v>1705</c:v>
                      </c:pt>
                      <c:pt idx="4">
                        <c:v>1535</c:v>
                      </c:pt>
                      <c:pt idx="5">
                        <c:v>1424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0520-40CA-AB8F-F2EE2FED37A8}"/>
                  </c:ext>
                </c:extLst>
              </c15:ser>
            </c15:filteredBarSeries>
          </c:ext>
        </c:extLst>
      </c:barChart>
      <c:catAx>
        <c:axId val="54497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4972688"/>
        <c:crosses val="autoZero"/>
        <c:auto val="1"/>
        <c:lblAlgn val="ctr"/>
        <c:lblOffset val="100"/>
        <c:noMultiLvlLbl val="0"/>
      </c:catAx>
      <c:valAx>
        <c:axId val="54497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49766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4FF67-64BC-4A4D-BD61-D2BF91B575A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F4A5B6-9476-4D68-A301-1AC51BC7C79E}">
      <dgm:prSet custT="1"/>
      <dgm:spPr>
        <a:solidFill>
          <a:srgbClr val="DD066F"/>
        </a:solidFill>
      </dgm:spPr>
      <dgm:t>
        <a:bodyPr/>
        <a:lstStyle/>
        <a:p>
          <a:r>
            <a:rPr lang="fr-BE" sz="2000"/>
            <a:t>Chapitre 1 - Caractéristiques socioéconomiques du territoire et du marché de l’emploi</a:t>
          </a:r>
          <a:endParaRPr lang="en-US" sz="2000"/>
        </a:p>
      </dgm:t>
    </dgm:pt>
    <dgm:pt modelId="{C5BC6219-F410-4F9F-8B96-0800E948A517}" type="parTrans" cxnId="{43F76196-B724-4C87-B718-28BD55283A94}">
      <dgm:prSet/>
      <dgm:spPr/>
      <dgm:t>
        <a:bodyPr/>
        <a:lstStyle/>
        <a:p>
          <a:endParaRPr lang="en-US"/>
        </a:p>
      </dgm:t>
    </dgm:pt>
    <dgm:pt modelId="{0E286CEF-B2D8-4260-9BE1-90979BE70674}" type="sibTrans" cxnId="{43F76196-B724-4C87-B718-28BD55283A94}">
      <dgm:prSet/>
      <dgm:spPr/>
      <dgm:t>
        <a:bodyPr/>
        <a:lstStyle/>
        <a:p>
          <a:endParaRPr lang="en-US"/>
        </a:p>
      </dgm:t>
    </dgm:pt>
    <dgm:pt modelId="{B2529B6E-2096-4F34-8933-3953677F087D}">
      <dgm:prSet custT="1"/>
      <dgm:spPr>
        <a:solidFill>
          <a:srgbClr val="F1B372"/>
        </a:solidFill>
      </dgm:spPr>
      <dgm:t>
        <a:bodyPr/>
        <a:lstStyle/>
        <a:p>
          <a:r>
            <a:rPr lang="fr-BE" sz="2000"/>
            <a:t>Chapitre 2 - Offre d’enseignement, de formation et de validation des compétences</a:t>
          </a:r>
          <a:endParaRPr lang="en-US" sz="2000"/>
        </a:p>
      </dgm:t>
    </dgm:pt>
    <dgm:pt modelId="{01CEB74D-AF04-41C0-B8DC-6D4152ADD707}" type="parTrans" cxnId="{3F651FD0-2AD0-472D-9016-2959E4FCD9B9}">
      <dgm:prSet/>
      <dgm:spPr/>
      <dgm:t>
        <a:bodyPr/>
        <a:lstStyle/>
        <a:p>
          <a:endParaRPr lang="en-US"/>
        </a:p>
      </dgm:t>
    </dgm:pt>
    <dgm:pt modelId="{F520C2FC-F855-4F80-98CB-806F2B530057}" type="sibTrans" cxnId="{3F651FD0-2AD0-472D-9016-2959E4FCD9B9}">
      <dgm:prSet/>
      <dgm:spPr/>
      <dgm:t>
        <a:bodyPr/>
        <a:lstStyle/>
        <a:p>
          <a:endParaRPr lang="en-US"/>
        </a:p>
      </dgm:t>
    </dgm:pt>
    <dgm:pt modelId="{62CF3B05-5A16-4A01-B8F6-6BBC92545D83}">
      <dgm:prSet custT="1"/>
      <dgm:spPr>
        <a:solidFill>
          <a:srgbClr val="63A7DA"/>
        </a:solidFill>
      </dgm:spPr>
      <dgm:t>
        <a:bodyPr/>
        <a:lstStyle/>
        <a:p>
          <a:r>
            <a:rPr lang="fr-BE" sz="2000"/>
            <a:t>Chapitre 3 - Thématiques communes : liste des métiers prioritaires pour la programmation de l’offre</a:t>
          </a:r>
          <a:endParaRPr lang="en-US" sz="2000"/>
        </a:p>
      </dgm:t>
    </dgm:pt>
    <dgm:pt modelId="{6112DDD8-3BA4-4701-B868-8B8790A54C2B}" type="parTrans" cxnId="{A5FCB0CA-E233-4BF3-A60D-F2A5AAEB992A}">
      <dgm:prSet/>
      <dgm:spPr/>
      <dgm:t>
        <a:bodyPr/>
        <a:lstStyle/>
        <a:p>
          <a:endParaRPr lang="en-US"/>
        </a:p>
      </dgm:t>
    </dgm:pt>
    <dgm:pt modelId="{6CB64D42-4577-467C-ADA8-6046D18E952E}" type="sibTrans" cxnId="{A5FCB0CA-E233-4BF3-A60D-F2A5AAEB992A}">
      <dgm:prSet/>
      <dgm:spPr/>
      <dgm:t>
        <a:bodyPr/>
        <a:lstStyle/>
        <a:p>
          <a:endParaRPr lang="en-US"/>
        </a:p>
      </dgm:t>
    </dgm:pt>
    <dgm:pt modelId="{2621987D-240E-4FC6-9C5A-FFB3D1511909}">
      <dgm:prSet custT="1"/>
      <dgm:spPr>
        <a:solidFill>
          <a:srgbClr val="CDD84B"/>
        </a:solidFill>
      </dgm:spPr>
      <dgm:t>
        <a:bodyPr/>
        <a:lstStyle/>
        <a:p>
          <a:r>
            <a:rPr lang="fr-BE" sz="2000"/>
            <a:t>Chapitre 4 - Thématiques communes : recommandations</a:t>
          </a:r>
          <a:endParaRPr lang="en-US" sz="2000"/>
        </a:p>
      </dgm:t>
    </dgm:pt>
    <dgm:pt modelId="{EAE03F46-BE4E-46D4-AA12-CAE5ABAEE5FD}" type="parTrans" cxnId="{1BE42F91-AED5-4DBB-B1EA-5FF80512969F}">
      <dgm:prSet/>
      <dgm:spPr/>
      <dgm:t>
        <a:bodyPr/>
        <a:lstStyle/>
        <a:p>
          <a:endParaRPr lang="en-US"/>
        </a:p>
      </dgm:t>
    </dgm:pt>
    <dgm:pt modelId="{C939EA68-FB7A-4A11-A5AB-9F811AA97485}" type="sibTrans" cxnId="{1BE42F91-AED5-4DBB-B1EA-5FF80512969F}">
      <dgm:prSet/>
      <dgm:spPr/>
      <dgm:t>
        <a:bodyPr/>
        <a:lstStyle/>
        <a:p>
          <a:endParaRPr lang="en-US"/>
        </a:p>
      </dgm:t>
    </dgm:pt>
    <dgm:pt modelId="{B11CFD9F-63BC-40E7-B756-D08042F20E33}" type="pres">
      <dgm:prSet presAssocID="{6614FF67-64BC-4A4D-BD61-D2BF91B575A1}" presName="outerComposite" presStyleCnt="0">
        <dgm:presLayoutVars>
          <dgm:chMax val="5"/>
          <dgm:dir/>
          <dgm:resizeHandles val="exact"/>
        </dgm:presLayoutVars>
      </dgm:prSet>
      <dgm:spPr/>
    </dgm:pt>
    <dgm:pt modelId="{A2D9A33C-0CAD-4951-82AB-E544D8927569}" type="pres">
      <dgm:prSet presAssocID="{6614FF67-64BC-4A4D-BD61-D2BF91B575A1}" presName="dummyMaxCanvas" presStyleCnt="0">
        <dgm:presLayoutVars/>
      </dgm:prSet>
      <dgm:spPr/>
    </dgm:pt>
    <dgm:pt modelId="{68BBEA12-ECE1-4B59-8B96-3D37A4EE7457}" type="pres">
      <dgm:prSet presAssocID="{6614FF67-64BC-4A4D-BD61-D2BF91B575A1}" presName="FourNodes_1" presStyleLbl="node1" presStyleIdx="0" presStyleCnt="4">
        <dgm:presLayoutVars>
          <dgm:bulletEnabled val="1"/>
        </dgm:presLayoutVars>
      </dgm:prSet>
      <dgm:spPr/>
    </dgm:pt>
    <dgm:pt modelId="{96C9FE67-4BC8-4DA1-9103-301D993E9F8E}" type="pres">
      <dgm:prSet presAssocID="{6614FF67-64BC-4A4D-BD61-D2BF91B575A1}" presName="FourNodes_2" presStyleLbl="node1" presStyleIdx="1" presStyleCnt="4">
        <dgm:presLayoutVars>
          <dgm:bulletEnabled val="1"/>
        </dgm:presLayoutVars>
      </dgm:prSet>
      <dgm:spPr/>
    </dgm:pt>
    <dgm:pt modelId="{BF0E6E4A-288A-4781-A348-190BE84C6A20}" type="pres">
      <dgm:prSet presAssocID="{6614FF67-64BC-4A4D-BD61-D2BF91B575A1}" presName="FourNodes_3" presStyleLbl="node1" presStyleIdx="2" presStyleCnt="4">
        <dgm:presLayoutVars>
          <dgm:bulletEnabled val="1"/>
        </dgm:presLayoutVars>
      </dgm:prSet>
      <dgm:spPr/>
    </dgm:pt>
    <dgm:pt modelId="{EC1121D7-4ECA-459E-90B7-2BDAE1B8FFD0}" type="pres">
      <dgm:prSet presAssocID="{6614FF67-64BC-4A4D-BD61-D2BF91B575A1}" presName="FourNodes_4" presStyleLbl="node1" presStyleIdx="3" presStyleCnt="4">
        <dgm:presLayoutVars>
          <dgm:bulletEnabled val="1"/>
        </dgm:presLayoutVars>
      </dgm:prSet>
      <dgm:spPr/>
    </dgm:pt>
    <dgm:pt modelId="{A8E3FC71-BBDD-4DBE-BC06-1DAD33B6DAEB}" type="pres">
      <dgm:prSet presAssocID="{6614FF67-64BC-4A4D-BD61-D2BF91B575A1}" presName="FourConn_1-2" presStyleLbl="fgAccFollowNode1" presStyleIdx="0" presStyleCnt="3">
        <dgm:presLayoutVars>
          <dgm:bulletEnabled val="1"/>
        </dgm:presLayoutVars>
      </dgm:prSet>
      <dgm:spPr/>
    </dgm:pt>
    <dgm:pt modelId="{18031372-C702-4714-8403-A27F064C153C}" type="pres">
      <dgm:prSet presAssocID="{6614FF67-64BC-4A4D-BD61-D2BF91B575A1}" presName="FourConn_2-3" presStyleLbl="fgAccFollowNode1" presStyleIdx="1" presStyleCnt="3">
        <dgm:presLayoutVars>
          <dgm:bulletEnabled val="1"/>
        </dgm:presLayoutVars>
      </dgm:prSet>
      <dgm:spPr/>
    </dgm:pt>
    <dgm:pt modelId="{647334C9-A878-4600-84E1-F1B73F703A40}" type="pres">
      <dgm:prSet presAssocID="{6614FF67-64BC-4A4D-BD61-D2BF91B575A1}" presName="FourConn_3-4" presStyleLbl="fgAccFollowNode1" presStyleIdx="2" presStyleCnt="3">
        <dgm:presLayoutVars>
          <dgm:bulletEnabled val="1"/>
        </dgm:presLayoutVars>
      </dgm:prSet>
      <dgm:spPr/>
    </dgm:pt>
    <dgm:pt modelId="{D7E103C5-AD59-4AE2-95CC-068CD5AC3F49}" type="pres">
      <dgm:prSet presAssocID="{6614FF67-64BC-4A4D-BD61-D2BF91B575A1}" presName="FourNodes_1_text" presStyleLbl="node1" presStyleIdx="3" presStyleCnt="4">
        <dgm:presLayoutVars>
          <dgm:bulletEnabled val="1"/>
        </dgm:presLayoutVars>
      </dgm:prSet>
      <dgm:spPr/>
    </dgm:pt>
    <dgm:pt modelId="{7F641851-4226-45DF-A63D-9FE459701968}" type="pres">
      <dgm:prSet presAssocID="{6614FF67-64BC-4A4D-BD61-D2BF91B575A1}" presName="FourNodes_2_text" presStyleLbl="node1" presStyleIdx="3" presStyleCnt="4">
        <dgm:presLayoutVars>
          <dgm:bulletEnabled val="1"/>
        </dgm:presLayoutVars>
      </dgm:prSet>
      <dgm:spPr/>
    </dgm:pt>
    <dgm:pt modelId="{00E5A0D2-6CC3-4EE7-B572-3FADE7B711A5}" type="pres">
      <dgm:prSet presAssocID="{6614FF67-64BC-4A4D-BD61-D2BF91B575A1}" presName="FourNodes_3_text" presStyleLbl="node1" presStyleIdx="3" presStyleCnt="4">
        <dgm:presLayoutVars>
          <dgm:bulletEnabled val="1"/>
        </dgm:presLayoutVars>
      </dgm:prSet>
      <dgm:spPr/>
    </dgm:pt>
    <dgm:pt modelId="{0905BD16-C549-40BE-8026-1E9C50FF1C1C}" type="pres">
      <dgm:prSet presAssocID="{6614FF67-64BC-4A4D-BD61-D2BF91B575A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6DE610C-4BEE-416D-887A-38EB4916DFC5}" type="presOf" srcId="{B2529B6E-2096-4F34-8933-3953677F087D}" destId="{7F641851-4226-45DF-A63D-9FE459701968}" srcOrd="1" destOrd="0" presId="urn:microsoft.com/office/officeart/2005/8/layout/vProcess5"/>
    <dgm:cxn modelId="{A6480C26-9F64-42D8-A53C-FD521304AF24}" type="presOf" srcId="{2621987D-240E-4FC6-9C5A-FFB3D1511909}" destId="{EC1121D7-4ECA-459E-90B7-2BDAE1B8FFD0}" srcOrd="0" destOrd="0" presId="urn:microsoft.com/office/officeart/2005/8/layout/vProcess5"/>
    <dgm:cxn modelId="{A41DB628-DD53-4027-B3E0-FBE89CAE7CA3}" type="presOf" srcId="{6614FF67-64BC-4A4D-BD61-D2BF91B575A1}" destId="{B11CFD9F-63BC-40E7-B756-D08042F20E33}" srcOrd="0" destOrd="0" presId="urn:microsoft.com/office/officeart/2005/8/layout/vProcess5"/>
    <dgm:cxn modelId="{BED1D52A-C044-4D28-93CF-67FC8EA4A44C}" type="presOf" srcId="{2621987D-240E-4FC6-9C5A-FFB3D1511909}" destId="{0905BD16-C549-40BE-8026-1E9C50FF1C1C}" srcOrd="1" destOrd="0" presId="urn:microsoft.com/office/officeart/2005/8/layout/vProcess5"/>
    <dgm:cxn modelId="{5FF76746-7936-4933-9314-FA4F7A64844F}" type="presOf" srcId="{62CF3B05-5A16-4A01-B8F6-6BBC92545D83}" destId="{BF0E6E4A-288A-4781-A348-190BE84C6A20}" srcOrd="0" destOrd="0" presId="urn:microsoft.com/office/officeart/2005/8/layout/vProcess5"/>
    <dgm:cxn modelId="{AC1CD349-4A8B-41F0-B8C7-56E35AEBFCC4}" type="presOf" srcId="{0E286CEF-B2D8-4260-9BE1-90979BE70674}" destId="{A8E3FC71-BBDD-4DBE-BC06-1DAD33B6DAEB}" srcOrd="0" destOrd="0" presId="urn:microsoft.com/office/officeart/2005/8/layout/vProcess5"/>
    <dgm:cxn modelId="{08319570-B8FF-4E92-BA5C-13A1CCB08B65}" type="presOf" srcId="{6CB64D42-4577-467C-ADA8-6046D18E952E}" destId="{647334C9-A878-4600-84E1-F1B73F703A40}" srcOrd="0" destOrd="0" presId="urn:microsoft.com/office/officeart/2005/8/layout/vProcess5"/>
    <dgm:cxn modelId="{083C9953-A006-4183-B653-D9F866EC8D61}" type="presOf" srcId="{E9F4A5B6-9476-4D68-A301-1AC51BC7C79E}" destId="{D7E103C5-AD59-4AE2-95CC-068CD5AC3F49}" srcOrd="1" destOrd="0" presId="urn:microsoft.com/office/officeart/2005/8/layout/vProcess5"/>
    <dgm:cxn modelId="{2ADB6D8F-B4E7-4A83-8E94-614800792343}" type="presOf" srcId="{F520C2FC-F855-4F80-98CB-806F2B530057}" destId="{18031372-C702-4714-8403-A27F064C153C}" srcOrd="0" destOrd="0" presId="urn:microsoft.com/office/officeart/2005/8/layout/vProcess5"/>
    <dgm:cxn modelId="{1BE42F91-AED5-4DBB-B1EA-5FF80512969F}" srcId="{6614FF67-64BC-4A4D-BD61-D2BF91B575A1}" destId="{2621987D-240E-4FC6-9C5A-FFB3D1511909}" srcOrd="3" destOrd="0" parTransId="{EAE03F46-BE4E-46D4-AA12-CAE5ABAEE5FD}" sibTransId="{C939EA68-FB7A-4A11-A5AB-9F811AA97485}"/>
    <dgm:cxn modelId="{43F76196-B724-4C87-B718-28BD55283A94}" srcId="{6614FF67-64BC-4A4D-BD61-D2BF91B575A1}" destId="{E9F4A5B6-9476-4D68-A301-1AC51BC7C79E}" srcOrd="0" destOrd="0" parTransId="{C5BC6219-F410-4F9F-8B96-0800E948A517}" sibTransId="{0E286CEF-B2D8-4260-9BE1-90979BE70674}"/>
    <dgm:cxn modelId="{AE6BFE9B-7544-4614-9918-CB6655B30E7E}" type="presOf" srcId="{62CF3B05-5A16-4A01-B8F6-6BBC92545D83}" destId="{00E5A0D2-6CC3-4EE7-B572-3FADE7B711A5}" srcOrd="1" destOrd="0" presId="urn:microsoft.com/office/officeart/2005/8/layout/vProcess5"/>
    <dgm:cxn modelId="{30BE8EB4-09E8-4A1A-9CF3-583E972E596C}" type="presOf" srcId="{E9F4A5B6-9476-4D68-A301-1AC51BC7C79E}" destId="{68BBEA12-ECE1-4B59-8B96-3D37A4EE7457}" srcOrd="0" destOrd="0" presId="urn:microsoft.com/office/officeart/2005/8/layout/vProcess5"/>
    <dgm:cxn modelId="{A5FCB0CA-E233-4BF3-A60D-F2A5AAEB992A}" srcId="{6614FF67-64BC-4A4D-BD61-D2BF91B575A1}" destId="{62CF3B05-5A16-4A01-B8F6-6BBC92545D83}" srcOrd="2" destOrd="0" parTransId="{6112DDD8-3BA4-4701-B868-8B8790A54C2B}" sibTransId="{6CB64D42-4577-467C-ADA8-6046D18E952E}"/>
    <dgm:cxn modelId="{3F651FD0-2AD0-472D-9016-2959E4FCD9B9}" srcId="{6614FF67-64BC-4A4D-BD61-D2BF91B575A1}" destId="{B2529B6E-2096-4F34-8933-3953677F087D}" srcOrd="1" destOrd="0" parTransId="{01CEB74D-AF04-41C0-B8DC-6D4152ADD707}" sibTransId="{F520C2FC-F855-4F80-98CB-806F2B530057}"/>
    <dgm:cxn modelId="{C78A66E3-B47A-461F-A0AF-54AE98BB4B3E}" type="presOf" srcId="{B2529B6E-2096-4F34-8933-3953677F087D}" destId="{96C9FE67-4BC8-4DA1-9103-301D993E9F8E}" srcOrd="0" destOrd="0" presId="urn:microsoft.com/office/officeart/2005/8/layout/vProcess5"/>
    <dgm:cxn modelId="{E193EBAA-C253-4C2E-9552-629C783B459C}" type="presParOf" srcId="{B11CFD9F-63BC-40E7-B756-D08042F20E33}" destId="{A2D9A33C-0CAD-4951-82AB-E544D8927569}" srcOrd="0" destOrd="0" presId="urn:microsoft.com/office/officeart/2005/8/layout/vProcess5"/>
    <dgm:cxn modelId="{03489697-245A-4ABE-8766-1A38C9DA96FA}" type="presParOf" srcId="{B11CFD9F-63BC-40E7-B756-D08042F20E33}" destId="{68BBEA12-ECE1-4B59-8B96-3D37A4EE7457}" srcOrd="1" destOrd="0" presId="urn:microsoft.com/office/officeart/2005/8/layout/vProcess5"/>
    <dgm:cxn modelId="{4523B43E-B095-402E-8BC3-481F600B0135}" type="presParOf" srcId="{B11CFD9F-63BC-40E7-B756-D08042F20E33}" destId="{96C9FE67-4BC8-4DA1-9103-301D993E9F8E}" srcOrd="2" destOrd="0" presId="urn:microsoft.com/office/officeart/2005/8/layout/vProcess5"/>
    <dgm:cxn modelId="{46FE1B0A-4A9A-4B3C-B4D7-5D6FE0C0E69B}" type="presParOf" srcId="{B11CFD9F-63BC-40E7-B756-D08042F20E33}" destId="{BF0E6E4A-288A-4781-A348-190BE84C6A20}" srcOrd="3" destOrd="0" presId="urn:microsoft.com/office/officeart/2005/8/layout/vProcess5"/>
    <dgm:cxn modelId="{AB7092C9-1501-45E7-9FB8-83B3CFE825F2}" type="presParOf" srcId="{B11CFD9F-63BC-40E7-B756-D08042F20E33}" destId="{EC1121D7-4ECA-459E-90B7-2BDAE1B8FFD0}" srcOrd="4" destOrd="0" presId="urn:microsoft.com/office/officeart/2005/8/layout/vProcess5"/>
    <dgm:cxn modelId="{B598730A-1AB6-4DBE-B51E-0701BFE50C28}" type="presParOf" srcId="{B11CFD9F-63BC-40E7-B756-D08042F20E33}" destId="{A8E3FC71-BBDD-4DBE-BC06-1DAD33B6DAEB}" srcOrd="5" destOrd="0" presId="urn:microsoft.com/office/officeart/2005/8/layout/vProcess5"/>
    <dgm:cxn modelId="{7876B190-4CCA-4583-A9A0-8E0696655CF0}" type="presParOf" srcId="{B11CFD9F-63BC-40E7-B756-D08042F20E33}" destId="{18031372-C702-4714-8403-A27F064C153C}" srcOrd="6" destOrd="0" presId="urn:microsoft.com/office/officeart/2005/8/layout/vProcess5"/>
    <dgm:cxn modelId="{04F7EE89-FF37-42F9-A471-EBB262D9B573}" type="presParOf" srcId="{B11CFD9F-63BC-40E7-B756-D08042F20E33}" destId="{647334C9-A878-4600-84E1-F1B73F703A40}" srcOrd="7" destOrd="0" presId="urn:microsoft.com/office/officeart/2005/8/layout/vProcess5"/>
    <dgm:cxn modelId="{C0F47181-1A13-4D23-9D00-83C5926A2674}" type="presParOf" srcId="{B11CFD9F-63BC-40E7-B756-D08042F20E33}" destId="{D7E103C5-AD59-4AE2-95CC-068CD5AC3F49}" srcOrd="8" destOrd="0" presId="urn:microsoft.com/office/officeart/2005/8/layout/vProcess5"/>
    <dgm:cxn modelId="{232E02E6-C2A9-413A-A5C3-ED41536ABA2D}" type="presParOf" srcId="{B11CFD9F-63BC-40E7-B756-D08042F20E33}" destId="{7F641851-4226-45DF-A63D-9FE459701968}" srcOrd="9" destOrd="0" presId="urn:microsoft.com/office/officeart/2005/8/layout/vProcess5"/>
    <dgm:cxn modelId="{43064B51-911E-411B-B684-9D45B06CCB01}" type="presParOf" srcId="{B11CFD9F-63BC-40E7-B756-D08042F20E33}" destId="{00E5A0D2-6CC3-4EE7-B572-3FADE7B711A5}" srcOrd="10" destOrd="0" presId="urn:microsoft.com/office/officeart/2005/8/layout/vProcess5"/>
    <dgm:cxn modelId="{2D729DD5-4A49-48E0-AEEF-909ED88A7CD5}" type="presParOf" srcId="{B11CFD9F-63BC-40E7-B756-D08042F20E33}" destId="{0905BD16-C549-40BE-8026-1E9C50FF1C1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14FF67-64BC-4A4D-BD61-D2BF91B575A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F4A5B6-9476-4D68-A301-1AC51BC7C79E}">
      <dgm:prSet custT="1"/>
      <dgm:spPr>
        <a:solidFill>
          <a:srgbClr val="DD066F"/>
        </a:solidFill>
      </dgm:spPr>
      <dgm:t>
        <a:bodyPr/>
        <a:lstStyle/>
        <a:p>
          <a:r>
            <a:rPr lang="fr-BE" sz="3600"/>
            <a:t>Chapitre 1 - Caractéristiques socioéconomiques du territoire et du marché de l’emploi</a:t>
          </a:r>
          <a:endParaRPr lang="en-US" sz="3600"/>
        </a:p>
      </dgm:t>
    </dgm:pt>
    <dgm:pt modelId="{C5BC6219-F410-4F9F-8B96-0800E948A517}" type="parTrans" cxnId="{43F76196-B724-4C87-B718-28BD55283A94}">
      <dgm:prSet/>
      <dgm:spPr/>
      <dgm:t>
        <a:bodyPr/>
        <a:lstStyle/>
        <a:p>
          <a:endParaRPr lang="en-US"/>
        </a:p>
      </dgm:t>
    </dgm:pt>
    <dgm:pt modelId="{0E286CEF-B2D8-4260-9BE1-90979BE70674}" type="sibTrans" cxnId="{43F76196-B724-4C87-B718-28BD55283A94}">
      <dgm:prSet/>
      <dgm:spPr/>
      <dgm:t>
        <a:bodyPr/>
        <a:lstStyle/>
        <a:p>
          <a:endParaRPr lang="en-US"/>
        </a:p>
      </dgm:t>
    </dgm:pt>
    <dgm:pt modelId="{B11CFD9F-63BC-40E7-B756-D08042F20E33}" type="pres">
      <dgm:prSet presAssocID="{6614FF67-64BC-4A4D-BD61-D2BF91B575A1}" presName="outerComposite" presStyleCnt="0">
        <dgm:presLayoutVars>
          <dgm:chMax val="5"/>
          <dgm:dir/>
          <dgm:resizeHandles val="exact"/>
        </dgm:presLayoutVars>
      </dgm:prSet>
      <dgm:spPr/>
    </dgm:pt>
    <dgm:pt modelId="{A2D9A33C-0CAD-4951-82AB-E544D8927569}" type="pres">
      <dgm:prSet presAssocID="{6614FF67-64BC-4A4D-BD61-D2BF91B575A1}" presName="dummyMaxCanvas" presStyleCnt="0">
        <dgm:presLayoutVars/>
      </dgm:prSet>
      <dgm:spPr/>
    </dgm:pt>
    <dgm:pt modelId="{79F8F68E-4DA7-452B-828C-DDD83795AD26}" type="pres">
      <dgm:prSet presAssocID="{6614FF67-64BC-4A4D-BD61-D2BF91B575A1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A41DB628-DD53-4027-B3E0-FBE89CAE7CA3}" type="presOf" srcId="{6614FF67-64BC-4A4D-BD61-D2BF91B575A1}" destId="{B11CFD9F-63BC-40E7-B756-D08042F20E33}" srcOrd="0" destOrd="0" presId="urn:microsoft.com/office/officeart/2005/8/layout/vProcess5"/>
    <dgm:cxn modelId="{43F76196-B724-4C87-B718-28BD55283A94}" srcId="{6614FF67-64BC-4A4D-BD61-D2BF91B575A1}" destId="{E9F4A5B6-9476-4D68-A301-1AC51BC7C79E}" srcOrd="0" destOrd="0" parTransId="{C5BC6219-F410-4F9F-8B96-0800E948A517}" sibTransId="{0E286CEF-B2D8-4260-9BE1-90979BE70674}"/>
    <dgm:cxn modelId="{24A071EA-3892-4AE7-88BF-4CEECB70C72D}" type="presOf" srcId="{E9F4A5B6-9476-4D68-A301-1AC51BC7C79E}" destId="{79F8F68E-4DA7-452B-828C-DDD83795AD26}" srcOrd="0" destOrd="0" presId="urn:microsoft.com/office/officeart/2005/8/layout/vProcess5"/>
    <dgm:cxn modelId="{E193EBAA-C253-4C2E-9552-629C783B459C}" type="presParOf" srcId="{B11CFD9F-63BC-40E7-B756-D08042F20E33}" destId="{A2D9A33C-0CAD-4951-82AB-E544D8927569}" srcOrd="0" destOrd="0" presId="urn:microsoft.com/office/officeart/2005/8/layout/vProcess5"/>
    <dgm:cxn modelId="{4DD72F1F-FE16-4637-8571-6F370084C9BA}" type="presParOf" srcId="{B11CFD9F-63BC-40E7-B756-D08042F20E33}" destId="{79F8F68E-4DA7-452B-828C-DDD83795AD26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14FF67-64BC-4A4D-BD61-D2BF91B575A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F4A5B6-9476-4D68-A301-1AC51BC7C79E}">
      <dgm:prSet custT="1"/>
      <dgm:spPr>
        <a:solidFill>
          <a:srgbClr val="DD066F"/>
        </a:solidFill>
      </dgm:spPr>
      <dgm:t>
        <a:bodyPr/>
        <a:lstStyle/>
        <a:p>
          <a:r>
            <a:rPr lang="fr-BE" sz="3600"/>
            <a:t>Chapitre 2 – Offre de formation, d’enseignement et de validation des compétences</a:t>
          </a:r>
          <a:endParaRPr lang="en-US" sz="3600"/>
        </a:p>
      </dgm:t>
    </dgm:pt>
    <dgm:pt modelId="{C5BC6219-F410-4F9F-8B96-0800E948A517}" type="parTrans" cxnId="{43F76196-B724-4C87-B718-28BD55283A94}">
      <dgm:prSet/>
      <dgm:spPr/>
      <dgm:t>
        <a:bodyPr/>
        <a:lstStyle/>
        <a:p>
          <a:endParaRPr lang="en-US"/>
        </a:p>
      </dgm:t>
    </dgm:pt>
    <dgm:pt modelId="{0E286CEF-B2D8-4260-9BE1-90979BE70674}" type="sibTrans" cxnId="{43F76196-B724-4C87-B718-28BD55283A94}">
      <dgm:prSet/>
      <dgm:spPr/>
      <dgm:t>
        <a:bodyPr/>
        <a:lstStyle/>
        <a:p>
          <a:endParaRPr lang="en-US"/>
        </a:p>
      </dgm:t>
    </dgm:pt>
    <dgm:pt modelId="{B11CFD9F-63BC-40E7-B756-D08042F20E33}" type="pres">
      <dgm:prSet presAssocID="{6614FF67-64BC-4A4D-BD61-D2BF91B575A1}" presName="outerComposite" presStyleCnt="0">
        <dgm:presLayoutVars>
          <dgm:chMax val="5"/>
          <dgm:dir/>
          <dgm:resizeHandles val="exact"/>
        </dgm:presLayoutVars>
      </dgm:prSet>
      <dgm:spPr/>
    </dgm:pt>
    <dgm:pt modelId="{A2D9A33C-0CAD-4951-82AB-E544D8927569}" type="pres">
      <dgm:prSet presAssocID="{6614FF67-64BC-4A4D-BD61-D2BF91B575A1}" presName="dummyMaxCanvas" presStyleCnt="0">
        <dgm:presLayoutVars/>
      </dgm:prSet>
      <dgm:spPr/>
    </dgm:pt>
    <dgm:pt modelId="{79F8F68E-4DA7-452B-828C-DDD83795AD26}" type="pres">
      <dgm:prSet presAssocID="{6614FF67-64BC-4A4D-BD61-D2BF91B575A1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A41DB628-DD53-4027-B3E0-FBE89CAE7CA3}" type="presOf" srcId="{6614FF67-64BC-4A4D-BD61-D2BF91B575A1}" destId="{B11CFD9F-63BC-40E7-B756-D08042F20E33}" srcOrd="0" destOrd="0" presId="urn:microsoft.com/office/officeart/2005/8/layout/vProcess5"/>
    <dgm:cxn modelId="{43F76196-B724-4C87-B718-28BD55283A94}" srcId="{6614FF67-64BC-4A4D-BD61-D2BF91B575A1}" destId="{E9F4A5B6-9476-4D68-A301-1AC51BC7C79E}" srcOrd="0" destOrd="0" parTransId="{C5BC6219-F410-4F9F-8B96-0800E948A517}" sibTransId="{0E286CEF-B2D8-4260-9BE1-90979BE70674}"/>
    <dgm:cxn modelId="{24A071EA-3892-4AE7-88BF-4CEECB70C72D}" type="presOf" srcId="{E9F4A5B6-9476-4D68-A301-1AC51BC7C79E}" destId="{79F8F68E-4DA7-452B-828C-DDD83795AD26}" srcOrd="0" destOrd="0" presId="urn:microsoft.com/office/officeart/2005/8/layout/vProcess5"/>
    <dgm:cxn modelId="{E193EBAA-C253-4C2E-9552-629C783B459C}" type="presParOf" srcId="{B11CFD9F-63BC-40E7-B756-D08042F20E33}" destId="{A2D9A33C-0CAD-4951-82AB-E544D8927569}" srcOrd="0" destOrd="0" presId="urn:microsoft.com/office/officeart/2005/8/layout/vProcess5"/>
    <dgm:cxn modelId="{4DD72F1F-FE16-4637-8571-6F370084C9BA}" type="presParOf" srcId="{B11CFD9F-63BC-40E7-B756-D08042F20E33}" destId="{79F8F68E-4DA7-452B-828C-DDD83795AD26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471513-E7A2-4DCF-9C84-8E9189E67D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7E8A5E-3FBE-43C4-A4AA-FA0B65A5C2BA}">
      <dgm:prSet custT="1"/>
      <dgm:spPr/>
      <dgm:t>
        <a:bodyPr/>
        <a:lstStyle/>
        <a:p>
          <a:r>
            <a:rPr lang="fr-BE" sz="1800" b="1"/>
            <a:t>Enseignement qualifiant plein exercice</a:t>
          </a:r>
          <a:endParaRPr lang="en-US" sz="1800" b="1"/>
        </a:p>
      </dgm:t>
    </dgm:pt>
    <dgm:pt modelId="{95238900-0B6B-4920-A5F2-792BAAB91765}" type="parTrans" cxnId="{021219D1-F058-468F-855D-4E38BC496B14}">
      <dgm:prSet/>
      <dgm:spPr/>
      <dgm:t>
        <a:bodyPr/>
        <a:lstStyle/>
        <a:p>
          <a:endParaRPr lang="en-US"/>
        </a:p>
      </dgm:t>
    </dgm:pt>
    <dgm:pt modelId="{FE8ADE2F-0165-493B-BC2B-8A4AB54067A9}" type="sibTrans" cxnId="{021219D1-F058-468F-855D-4E38BC496B14}">
      <dgm:prSet/>
      <dgm:spPr/>
      <dgm:t>
        <a:bodyPr/>
        <a:lstStyle/>
        <a:p>
          <a:endParaRPr lang="en-US"/>
        </a:p>
      </dgm:t>
    </dgm:pt>
    <dgm:pt modelId="{3C4F1986-9F0A-4F13-8ED9-DE61FF6C41CD}">
      <dgm:prSet/>
      <dgm:spPr/>
      <dgm:t>
        <a:bodyPr/>
        <a:lstStyle/>
        <a:p>
          <a:r>
            <a:rPr lang="fr-BE"/>
            <a:t>Services aux personnes (1680)</a:t>
          </a:r>
          <a:endParaRPr lang="en-US"/>
        </a:p>
      </dgm:t>
    </dgm:pt>
    <dgm:pt modelId="{D6931B55-702D-43FD-BAE0-BDA94B1E207A}" type="parTrans" cxnId="{AFAADFE4-5D36-4526-A645-E700AE0C177D}">
      <dgm:prSet/>
      <dgm:spPr/>
      <dgm:t>
        <a:bodyPr/>
        <a:lstStyle/>
        <a:p>
          <a:endParaRPr lang="en-US"/>
        </a:p>
      </dgm:t>
    </dgm:pt>
    <dgm:pt modelId="{6C2E3B44-2633-4A9D-BCF6-2647988046EA}" type="sibTrans" cxnId="{AFAADFE4-5D36-4526-A645-E700AE0C177D}">
      <dgm:prSet/>
      <dgm:spPr/>
      <dgm:t>
        <a:bodyPr/>
        <a:lstStyle/>
        <a:p>
          <a:endParaRPr lang="en-US"/>
        </a:p>
      </dgm:t>
    </dgm:pt>
    <dgm:pt modelId="{E1622716-5E2D-4368-A0F3-C178964A7D4C}">
      <dgm:prSet/>
      <dgm:spPr/>
      <dgm:t>
        <a:bodyPr/>
        <a:lstStyle/>
        <a:p>
          <a:r>
            <a:rPr lang="fr-BE"/>
            <a:t>Economie (860)</a:t>
          </a:r>
          <a:endParaRPr lang="en-US"/>
        </a:p>
      </dgm:t>
    </dgm:pt>
    <dgm:pt modelId="{BD978CE4-148D-473B-B935-8486343A9875}" type="parTrans" cxnId="{CDECC9AB-A88B-47EF-B8AF-AD94399255D5}">
      <dgm:prSet/>
      <dgm:spPr/>
      <dgm:t>
        <a:bodyPr/>
        <a:lstStyle/>
        <a:p>
          <a:endParaRPr lang="en-US"/>
        </a:p>
      </dgm:t>
    </dgm:pt>
    <dgm:pt modelId="{7E7982CB-839E-4DD1-91CB-A9AB55396787}" type="sibTrans" cxnId="{CDECC9AB-A88B-47EF-B8AF-AD94399255D5}">
      <dgm:prSet/>
      <dgm:spPr/>
      <dgm:t>
        <a:bodyPr/>
        <a:lstStyle/>
        <a:p>
          <a:endParaRPr lang="en-US"/>
        </a:p>
      </dgm:t>
    </dgm:pt>
    <dgm:pt modelId="{573B9A31-0E66-4F68-B60F-AA5B79CEF076}">
      <dgm:prSet/>
      <dgm:spPr/>
      <dgm:t>
        <a:bodyPr/>
        <a:lstStyle/>
        <a:p>
          <a:r>
            <a:rPr lang="fr-BE"/>
            <a:t>Industrie (735)</a:t>
          </a:r>
          <a:endParaRPr lang="en-US"/>
        </a:p>
      </dgm:t>
    </dgm:pt>
    <dgm:pt modelId="{F2F9EF4D-542B-4E59-B601-DE8C8319D4A5}" type="parTrans" cxnId="{5D4D6149-44A9-4133-81EA-836484133B70}">
      <dgm:prSet/>
      <dgm:spPr/>
      <dgm:t>
        <a:bodyPr/>
        <a:lstStyle/>
        <a:p>
          <a:endParaRPr lang="en-US"/>
        </a:p>
      </dgm:t>
    </dgm:pt>
    <dgm:pt modelId="{868851A3-F516-4F6C-8702-44C560659838}" type="sibTrans" cxnId="{5D4D6149-44A9-4133-81EA-836484133B70}">
      <dgm:prSet/>
      <dgm:spPr/>
      <dgm:t>
        <a:bodyPr/>
        <a:lstStyle/>
        <a:p>
          <a:endParaRPr lang="en-US"/>
        </a:p>
      </dgm:t>
    </dgm:pt>
    <dgm:pt modelId="{004E823A-6335-4142-B889-D5954F2EC115}">
      <dgm:prSet custT="1"/>
      <dgm:spPr/>
      <dgm:t>
        <a:bodyPr/>
        <a:lstStyle/>
        <a:p>
          <a:r>
            <a:rPr lang="fr-BE" sz="1800" b="1"/>
            <a:t>Enseignement en alternance</a:t>
          </a:r>
          <a:endParaRPr lang="en-US" sz="1800" b="1"/>
        </a:p>
      </dgm:t>
    </dgm:pt>
    <dgm:pt modelId="{776CFF0C-75A1-44C6-AB27-80A6B4DA8BEF}" type="parTrans" cxnId="{DFDF7EAA-838B-4FF4-AA14-706D4408ECC1}">
      <dgm:prSet/>
      <dgm:spPr/>
      <dgm:t>
        <a:bodyPr/>
        <a:lstStyle/>
        <a:p>
          <a:endParaRPr lang="en-US"/>
        </a:p>
      </dgm:t>
    </dgm:pt>
    <dgm:pt modelId="{D8507684-2857-490F-92E5-7ECE8B5AE47B}" type="sibTrans" cxnId="{DFDF7EAA-838B-4FF4-AA14-706D4408ECC1}">
      <dgm:prSet/>
      <dgm:spPr/>
      <dgm:t>
        <a:bodyPr/>
        <a:lstStyle/>
        <a:p>
          <a:endParaRPr lang="en-US"/>
        </a:p>
      </dgm:t>
    </dgm:pt>
    <dgm:pt modelId="{CD777AC3-59D1-45D5-BB4E-12053ED097B6}">
      <dgm:prSet/>
      <dgm:spPr/>
      <dgm:t>
        <a:bodyPr/>
        <a:lstStyle/>
        <a:p>
          <a:r>
            <a:rPr lang="fr-BE"/>
            <a:t>Economie (236)</a:t>
          </a:r>
          <a:endParaRPr lang="en-US"/>
        </a:p>
      </dgm:t>
    </dgm:pt>
    <dgm:pt modelId="{1CFFA036-BC80-41B7-9E68-A4CB088A65FD}" type="parTrans" cxnId="{66AFB706-45CF-4EE4-A9E1-8611C2A29A79}">
      <dgm:prSet/>
      <dgm:spPr/>
      <dgm:t>
        <a:bodyPr/>
        <a:lstStyle/>
        <a:p>
          <a:endParaRPr lang="en-US"/>
        </a:p>
      </dgm:t>
    </dgm:pt>
    <dgm:pt modelId="{A41F0ED4-C6FF-4499-B3BA-FBE1A174DF38}" type="sibTrans" cxnId="{66AFB706-45CF-4EE4-A9E1-8611C2A29A79}">
      <dgm:prSet/>
      <dgm:spPr/>
      <dgm:t>
        <a:bodyPr/>
        <a:lstStyle/>
        <a:p>
          <a:endParaRPr lang="en-US"/>
        </a:p>
      </dgm:t>
    </dgm:pt>
    <dgm:pt modelId="{14CA3D0B-32DC-4A9C-B653-791D9B50C109}">
      <dgm:prSet/>
      <dgm:spPr/>
      <dgm:t>
        <a:bodyPr/>
        <a:lstStyle/>
        <a:p>
          <a:r>
            <a:rPr lang="fr-BE"/>
            <a:t>Construction (102)</a:t>
          </a:r>
          <a:endParaRPr lang="en-US"/>
        </a:p>
      </dgm:t>
    </dgm:pt>
    <dgm:pt modelId="{9B1D498D-2473-45E3-9ADB-B97A8B7A1478}" type="parTrans" cxnId="{AF4E2927-9116-411A-BFEB-3594D78AB377}">
      <dgm:prSet/>
      <dgm:spPr/>
      <dgm:t>
        <a:bodyPr/>
        <a:lstStyle/>
        <a:p>
          <a:endParaRPr lang="en-US"/>
        </a:p>
      </dgm:t>
    </dgm:pt>
    <dgm:pt modelId="{C8215334-8CC1-4C9B-9385-0F08F9AFB322}" type="sibTrans" cxnId="{AF4E2927-9116-411A-BFEB-3594D78AB377}">
      <dgm:prSet/>
      <dgm:spPr/>
      <dgm:t>
        <a:bodyPr/>
        <a:lstStyle/>
        <a:p>
          <a:endParaRPr lang="en-US"/>
        </a:p>
      </dgm:t>
    </dgm:pt>
    <dgm:pt modelId="{A5DE269C-A2A3-44F7-9E12-4763AAA3BB27}">
      <dgm:prSet/>
      <dgm:spPr/>
      <dgm:t>
        <a:bodyPr/>
        <a:lstStyle/>
        <a:p>
          <a:r>
            <a:rPr lang="fr-BE"/>
            <a:t>Agronomie (90)</a:t>
          </a:r>
          <a:endParaRPr lang="en-US"/>
        </a:p>
      </dgm:t>
    </dgm:pt>
    <dgm:pt modelId="{65D1FE78-CC14-4D78-82F3-EF5786C457A7}" type="parTrans" cxnId="{AF9311B3-B9C2-4A9B-AED9-5C9BFDC3462D}">
      <dgm:prSet/>
      <dgm:spPr/>
      <dgm:t>
        <a:bodyPr/>
        <a:lstStyle/>
        <a:p>
          <a:endParaRPr lang="en-US"/>
        </a:p>
      </dgm:t>
    </dgm:pt>
    <dgm:pt modelId="{58E6F7CF-26DB-4807-B01A-5D7998BA6D5B}" type="sibTrans" cxnId="{AF9311B3-B9C2-4A9B-AED9-5C9BFDC3462D}">
      <dgm:prSet/>
      <dgm:spPr/>
      <dgm:t>
        <a:bodyPr/>
        <a:lstStyle/>
        <a:p>
          <a:endParaRPr lang="en-US"/>
        </a:p>
      </dgm:t>
    </dgm:pt>
    <dgm:pt modelId="{26D4DA16-0B25-46BC-9E25-BC573CC6E753}">
      <dgm:prSet custT="1"/>
      <dgm:spPr/>
      <dgm:t>
        <a:bodyPr/>
        <a:lstStyle/>
        <a:p>
          <a:r>
            <a:rPr lang="fr-BE" sz="1800" b="1"/>
            <a:t>IFAPME Apprentissage</a:t>
          </a:r>
          <a:endParaRPr lang="en-US" sz="1800" b="1"/>
        </a:p>
      </dgm:t>
    </dgm:pt>
    <dgm:pt modelId="{BAF0361F-85BD-404D-9A3C-E5EE3F755D33}" type="parTrans" cxnId="{C2ED6F6C-E03D-4B77-A6C7-CFDD45957A40}">
      <dgm:prSet/>
      <dgm:spPr/>
      <dgm:t>
        <a:bodyPr/>
        <a:lstStyle/>
        <a:p>
          <a:endParaRPr lang="en-US"/>
        </a:p>
      </dgm:t>
    </dgm:pt>
    <dgm:pt modelId="{8C2052CA-148B-43B7-AF7B-40BA7A5220DB}" type="sibTrans" cxnId="{C2ED6F6C-E03D-4B77-A6C7-CFDD45957A40}">
      <dgm:prSet/>
      <dgm:spPr/>
      <dgm:t>
        <a:bodyPr/>
        <a:lstStyle/>
        <a:p>
          <a:endParaRPr lang="en-US"/>
        </a:p>
      </dgm:t>
    </dgm:pt>
    <dgm:pt modelId="{1275ABA1-D66C-4378-91F8-920F50AE12F8}">
      <dgm:prSet/>
      <dgm:spPr/>
      <dgm:t>
        <a:bodyPr/>
        <a:lstStyle/>
        <a:p>
          <a:r>
            <a:rPr lang="fr-BE"/>
            <a:t>Construction (82)</a:t>
          </a:r>
          <a:endParaRPr lang="en-US"/>
        </a:p>
      </dgm:t>
    </dgm:pt>
    <dgm:pt modelId="{78E870A8-3FB0-48F8-B64D-3FCEFC5DAA90}" type="parTrans" cxnId="{BE37D56E-A207-4091-BEB4-198382A08D4E}">
      <dgm:prSet/>
      <dgm:spPr/>
      <dgm:t>
        <a:bodyPr/>
        <a:lstStyle/>
        <a:p>
          <a:endParaRPr lang="en-US"/>
        </a:p>
      </dgm:t>
    </dgm:pt>
    <dgm:pt modelId="{B1842980-F02E-411C-9089-176552FFCBFC}" type="sibTrans" cxnId="{BE37D56E-A207-4091-BEB4-198382A08D4E}">
      <dgm:prSet/>
      <dgm:spPr/>
      <dgm:t>
        <a:bodyPr/>
        <a:lstStyle/>
        <a:p>
          <a:endParaRPr lang="en-US"/>
        </a:p>
      </dgm:t>
    </dgm:pt>
    <dgm:pt modelId="{B9B9F191-BAC2-470F-8B08-2514B910E285}">
      <dgm:prSet/>
      <dgm:spPr/>
      <dgm:t>
        <a:bodyPr/>
        <a:lstStyle/>
        <a:p>
          <a:r>
            <a:rPr lang="fr-BE"/>
            <a:t>Alimentation (63)</a:t>
          </a:r>
          <a:endParaRPr lang="en-US"/>
        </a:p>
      </dgm:t>
    </dgm:pt>
    <dgm:pt modelId="{9ADDD283-2550-4459-AC73-94EDC6DBD273}" type="parTrans" cxnId="{B39A4F8D-DF90-41C7-AD8E-54A03EE089D9}">
      <dgm:prSet/>
      <dgm:spPr/>
      <dgm:t>
        <a:bodyPr/>
        <a:lstStyle/>
        <a:p>
          <a:endParaRPr lang="en-US"/>
        </a:p>
      </dgm:t>
    </dgm:pt>
    <dgm:pt modelId="{0FBC41F5-90E2-4F9B-935A-0EAE73F70A3D}" type="sibTrans" cxnId="{B39A4F8D-DF90-41C7-AD8E-54A03EE089D9}">
      <dgm:prSet/>
      <dgm:spPr/>
      <dgm:t>
        <a:bodyPr/>
        <a:lstStyle/>
        <a:p>
          <a:endParaRPr lang="en-US"/>
        </a:p>
      </dgm:t>
    </dgm:pt>
    <dgm:pt modelId="{FEDA3B4F-4479-4023-B13D-435D6C2D6450}">
      <dgm:prSet/>
      <dgm:spPr/>
      <dgm:t>
        <a:bodyPr/>
        <a:lstStyle/>
        <a:p>
          <a:r>
            <a:rPr lang="fr-BE"/>
            <a:t>Mobilité (60) et Commerce (60)</a:t>
          </a:r>
          <a:endParaRPr lang="en-US"/>
        </a:p>
      </dgm:t>
    </dgm:pt>
    <dgm:pt modelId="{02ADA64B-52FB-4CC1-B7B6-7D77B1CF8E40}" type="parTrans" cxnId="{D7A16797-6EA0-4126-A4EA-BE9D84CF3F00}">
      <dgm:prSet/>
      <dgm:spPr/>
      <dgm:t>
        <a:bodyPr/>
        <a:lstStyle/>
        <a:p>
          <a:endParaRPr lang="en-US"/>
        </a:p>
      </dgm:t>
    </dgm:pt>
    <dgm:pt modelId="{C5FB6C44-B18C-483C-9432-D91FF0409AB8}" type="sibTrans" cxnId="{D7A16797-6EA0-4126-A4EA-BE9D84CF3F00}">
      <dgm:prSet/>
      <dgm:spPr/>
      <dgm:t>
        <a:bodyPr/>
        <a:lstStyle/>
        <a:p>
          <a:endParaRPr lang="en-US"/>
        </a:p>
      </dgm:t>
    </dgm:pt>
    <dgm:pt modelId="{5CE49B36-B57F-4DAF-AAEC-424C4D6254BD}" type="pres">
      <dgm:prSet presAssocID="{0E471513-E7A2-4DCF-9C84-8E9189E67DC6}" presName="linear" presStyleCnt="0">
        <dgm:presLayoutVars>
          <dgm:animLvl val="lvl"/>
          <dgm:resizeHandles val="exact"/>
        </dgm:presLayoutVars>
      </dgm:prSet>
      <dgm:spPr/>
    </dgm:pt>
    <dgm:pt modelId="{43437741-915D-4FA9-9491-4B473B31C78A}" type="pres">
      <dgm:prSet presAssocID="{067E8A5E-3FBE-43C4-A4AA-FA0B65A5C2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D8EF13-C032-4854-A617-7C4C6EF2173F}" type="pres">
      <dgm:prSet presAssocID="{067E8A5E-3FBE-43C4-A4AA-FA0B65A5C2BA}" presName="childText" presStyleLbl="revTx" presStyleIdx="0" presStyleCnt="3">
        <dgm:presLayoutVars>
          <dgm:bulletEnabled val="1"/>
        </dgm:presLayoutVars>
      </dgm:prSet>
      <dgm:spPr/>
    </dgm:pt>
    <dgm:pt modelId="{BF613051-63B2-4D50-821D-94FC578EF29C}" type="pres">
      <dgm:prSet presAssocID="{004E823A-6335-4142-B889-D5954F2EC1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32AB7A-54BA-47E0-A22F-753C853DFCCC}" type="pres">
      <dgm:prSet presAssocID="{004E823A-6335-4142-B889-D5954F2EC115}" presName="childText" presStyleLbl="revTx" presStyleIdx="1" presStyleCnt="3">
        <dgm:presLayoutVars>
          <dgm:bulletEnabled val="1"/>
        </dgm:presLayoutVars>
      </dgm:prSet>
      <dgm:spPr/>
    </dgm:pt>
    <dgm:pt modelId="{5B03E333-3856-46DE-BE38-8FB030267793}" type="pres">
      <dgm:prSet presAssocID="{26D4DA16-0B25-46BC-9E25-BC573CC6E75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6B2FAA8-1B09-4EFE-845E-5F0D2E951910}" type="pres">
      <dgm:prSet presAssocID="{26D4DA16-0B25-46BC-9E25-BC573CC6E75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6AFB706-45CF-4EE4-A9E1-8611C2A29A79}" srcId="{004E823A-6335-4142-B889-D5954F2EC115}" destId="{CD777AC3-59D1-45D5-BB4E-12053ED097B6}" srcOrd="0" destOrd="0" parTransId="{1CFFA036-BC80-41B7-9E68-A4CB088A65FD}" sibTransId="{A41F0ED4-C6FF-4499-B3BA-FBE1A174DF38}"/>
    <dgm:cxn modelId="{9D7AC910-5118-4D5E-AB55-016ACEB2613D}" type="presOf" srcId="{14CA3D0B-32DC-4A9C-B653-791D9B50C109}" destId="{2432AB7A-54BA-47E0-A22F-753C853DFCCC}" srcOrd="0" destOrd="1" presId="urn:microsoft.com/office/officeart/2005/8/layout/vList2"/>
    <dgm:cxn modelId="{6C689E1A-5500-448B-9F45-1F40D63A4389}" type="presOf" srcId="{1275ABA1-D66C-4378-91F8-920F50AE12F8}" destId="{56B2FAA8-1B09-4EFE-845E-5F0D2E951910}" srcOrd="0" destOrd="0" presId="urn:microsoft.com/office/officeart/2005/8/layout/vList2"/>
    <dgm:cxn modelId="{DEC94920-B301-45C8-A638-9260C8AC8710}" type="presOf" srcId="{FEDA3B4F-4479-4023-B13D-435D6C2D6450}" destId="{56B2FAA8-1B09-4EFE-845E-5F0D2E951910}" srcOrd="0" destOrd="2" presId="urn:microsoft.com/office/officeart/2005/8/layout/vList2"/>
    <dgm:cxn modelId="{AF4E2927-9116-411A-BFEB-3594D78AB377}" srcId="{004E823A-6335-4142-B889-D5954F2EC115}" destId="{14CA3D0B-32DC-4A9C-B653-791D9B50C109}" srcOrd="1" destOrd="0" parTransId="{9B1D498D-2473-45E3-9ADB-B97A8B7A1478}" sibTransId="{C8215334-8CC1-4C9B-9385-0F08F9AFB322}"/>
    <dgm:cxn modelId="{9A02F067-B660-4118-A6E9-DCA47BB4C835}" type="presOf" srcId="{004E823A-6335-4142-B889-D5954F2EC115}" destId="{BF613051-63B2-4D50-821D-94FC578EF29C}" srcOrd="0" destOrd="0" presId="urn:microsoft.com/office/officeart/2005/8/layout/vList2"/>
    <dgm:cxn modelId="{5D4D6149-44A9-4133-81EA-836484133B70}" srcId="{067E8A5E-3FBE-43C4-A4AA-FA0B65A5C2BA}" destId="{573B9A31-0E66-4F68-B60F-AA5B79CEF076}" srcOrd="2" destOrd="0" parTransId="{F2F9EF4D-542B-4E59-B601-DE8C8319D4A5}" sibTransId="{868851A3-F516-4F6C-8702-44C560659838}"/>
    <dgm:cxn modelId="{C2ED6F6C-E03D-4B77-A6C7-CFDD45957A40}" srcId="{0E471513-E7A2-4DCF-9C84-8E9189E67DC6}" destId="{26D4DA16-0B25-46BC-9E25-BC573CC6E753}" srcOrd="2" destOrd="0" parTransId="{BAF0361F-85BD-404D-9A3C-E5EE3F755D33}" sibTransId="{8C2052CA-148B-43B7-AF7B-40BA7A5220DB}"/>
    <dgm:cxn modelId="{BE37D56E-A207-4091-BEB4-198382A08D4E}" srcId="{26D4DA16-0B25-46BC-9E25-BC573CC6E753}" destId="{1275ABA1-D66C-4378-91F8-920F50AE12F8}" srcOrd="0" destOrd="0" parTransId="{78E870A8-3FB0-48F8-B64D-3FCEFC5DAA90}" sibTransId="{B1842980-F02E-411C-9089-176552FFCBFC}"/>
    <dgm:cxn modelId="{9D7D7055-54C1-480C-B47B-A220A5252BDC}" type="presOf" srcId="{26D4DA16-0B25-46BC-9E25-BC573CC6E753}" destId="{5B03E333-3856-46DE-BE38-8FB030267793}" srcOrd="0" destOrd="0" presId="urn:microsoft.com/office/officeart/2005/8/layout/vList2"/>
    <dgm:cxn modelId="{0CE50757-DC4A-4FCC-BEF1-25D9F9B59C57}" type="presOf" srcId="{A5DE269C-A2A3-44F7-9E12-4763AAA3BB27}" destId="{2432AB7A-54BA-47E0-A22F-753C853DFCCC}" srcOrd="0" destOrd="2" presId="urn:microsoft.com/office/officeart/2005/8/layout/vList2"/>
    <dgm:cxn modelId="{EFFECD86-9AAB-4B87-B81A-1C28B48210F6}" type="presOf" srcId="{E1622716-5E2D-4368-A0F3-C178964A7D4C}" destId="{2AD8EF13-C032-4854-A617-7C4C6EF2173F}" srcOrd="0" destOrd="1" presId="urn:microsoft.com/office/officeart/2005/8/layout/vList2"/>
    <dgm:cxn modelId="{B39A4F8D-DF90-41C7-AD8E-54A03EE089D9}" srcId="{26D4DA16-0B25-46BC-9E25-BC573CC6E753}" destId="{B9B9F191-BAC2-470F-8B08-2514B910E285}" srcOrd="1" destOrd="0" parTransId="{9ADDD283-2550-4459-AC73-94EDC6DBD273}" sibTransId="{0FBC41F5-90E2-4F9B-935A-0EAE73F70A3D}"/>
    <dgm:cxn modelId="{4D50F294-6104-4A04-89AC-4A70EC202CFE}" type="presOf" srcId="{0E471513-E7A2-4DCF-9C84-8E9189E67DC6}" destId="{5CE49B36-B57F-4DAF-AAEC-424C4D6254BD}" srcOrd="0" destOrd="0" presId="urn:microsoft.com/office/officeart/2005/8/layout/vList2"/>
    <dgm:cxn modelId="{D7A16797-6EA0-4126-A4EA-BE9D84CF3F00}" srcId="{26D4DA16-0B25-46BC-9E25-BC573CC6E753}" destId="{FEDA3B4F-4479-4023-B13D-435D6C2D6450}" srcOrd="2" destOrd="0" parTransId="{02ADA64B-52FB-4CC1-B7B6-7D77B1CF8E40}" sibTransId="{C5FB6C44-B18C-483C-9432-D91FF0409AB8}"/>
    <dgm:cxn modelId="{219820A0-39E8-4688-A26A-178A4CE128FE}" type="presOf" srcId="{573B9A31-0E66-4F68-B60F-AA5B79CEF076}" destId="{2AD8EF13-C032-4854-A617-7C4C6EF2173F}" srcOrd="0" destOrd="2" presId="urn:microsoft.com/office/officeart/2005/8/layout/vList2"/>
    <dgm:cxn modelId="{DFDF7EAA-838B-4FF4-AA14-706D4408ECC1}" srcId="{0E471513-E7A2-4DCF-9C84-8E9189E67DC6}" destId="{004E823A-6335-4142-B889-D5954F2EC115}" srcOrd="1" destOrd="0" parTransId="{776CFF0C-75A1-44C6-AB27-80A6B4DA8BEF}" sibTransId="{D8507684-2857-490F-92E5-7ECE8B5AE47B}"/>
    <dgm:cxn modelId="{5A55ACAA-B80F-4BF2-B88C-5AE10B06E3A2}" type="presOf" srcId="{B9B9F191-BAC2-470F-8B08-2514B910E285}" destId="{56B2FAA8-1B09-4EFE-845E-5F0D2E951910}" srcOrd="0" destOrd="1" presId="urn:microsoft.com/office/officeart/2005/8/layout/vList2"/>
    <dgm:cxn modelId="{CDECC9AB-A88B-47EF-B8AF-AD94399255D5}" srcId="{067E8A5E-3FBE-43C4-A4AA-FA0B65A5C2BA}" destId="{E1622716-5E2D-4368-A0F3-C178964A7D4C}" srcOrd="1" destOrd="0" parTransId="{BD978CE4-148D-473B-B935-8486343A9875}" sibTransId="{7E7982CB-839E-4DD1-91CB-A9AB55396787}"/>
    <dgm:cxn modelId="{AF9311B3-B9C2-4A9B-AED9-5C9BFDC3462D}" srcId="{004E823A-6335-4142-B889-D5954F2EC115}" destId="{A5DE269C-A2A3-44F7-9E12-4763AAA3BB27}" srcOrd="2" destOrd="0" parTransId="{65D1FE78-CC14-4D78-82F3-EF5786C457A7}" sibTransId="{58E6F7CF-26DB-4807-B01A-5D7998BA6D5B}"/>
    <dgm:cxn modelId="{E93A2DB3-3BF6-4E69-8256-235C9CE6F4A1}" type="presOf" srcId="{3C4F1986-9F0A-4F13-8ED9-DE61FF6C41CD}" destId="{2AD8EF13-C032-4854-A617-7C4C6EF2173F}" srcOrd="0" destOrd="0" presId="urn:microsoft.com/office/officeart/2005/8/layout/vList2"/>
    <dgm:cxn modelId="{C3A3BEC5-DB57-4CBF-A50C-B559F6E37199}" type="presOf" srcId="{067E8A5E-3FBE-43C4-A4AA-FA0B65A5C2BA}" destId="{43437741-915D-4FA9-9491-4B473B31C78A}" srcOrd="0" destOrd="0" presId="urn:microsoft.com/office/officeart/2005/8/layout/vList2"/>
    <dgm:cxn modelId="{021219D1-F058-468F-855D-4E38BC496B14}" srcId="{0E471513-E7A2-4DCF-9C84-8E9189E67DC6}" destId="{067E8A5E-3FBE-43C4-A4AA-FA0B65A5C2BA}" srcOrd="0" destOrd="0" parTransId="{95238900-0B6B-4920-A5F2-792BAAB91765}" sibTransId="{FE8ADE2F-0165-493B-BC2B-8A4AB54067A9}"/>
    <dgm:cxn modelId="{AFAADFE4-5D36-4526-A645-E700AE0C177D}" srcId="{067E8A5E-3FBE-43C4-A4AA-FA0B65A5C2BA}" destId="{3C4F1986-9F0A-4F13-8ED9-DE61FF6C41CD}" srcOrd="0" destOrd="0" parTransId="{D6931B55-702D-43FD-BAE0-BDA94B1E207A}" sibTransId="{6C2E3B44-2633-4A9D-BCF6-2647988046EA}"/>
    <dgm:cxn modelId="{77CCC1F5-5AF8-47E0-A2D3-1E3ECBC0E947}" type="presOf" srcId="{CD777AC3-59D1-45D5-BB4E-12053ED097B6}" destId="{2432AB7A-54BA-47E0-A22F-753C853DFCCC}" srcOrd="0" destOrd="0" presId="urn:microsoft.com/office/officeart/2005/8/layout/vList2"/>
    <dgm:cxn modelId="{5C0FE3E4-9E6A-405A-B007-BB8720DDAAAC}" type="presParOf" srcId="{5CE49B36-B57F-4DAF-AAEC-424C4D6254BD}" destId="{43437741-915D-4FA9-9491-4B473B31C78A}" srcOrd="0" destOrd="0" presId="urn:microsoft.com/office/officeart/2005/8/layout/vList2"/>
    <dgm:cxn modelId="{F2B0C58F-7867-4B13-8EF9-0E7A303C8B42}" type="presParOf" srcId="{5CE49B36-B57F-4DAF-AAEC-424C4D6254BD}" destId="{2AD8EF13-C032-4854-A617-7C4C6EF2173F}" srcOrd="1" destOrd="0" presId="urn:microsoft.com/office/officeart/2005/8/layout/vList2"/>
    <dgm:cxn modelId="{CF57FDAB-3C7A-4C6D-8D2E-4DE9D78A8B4A}" type="presParOf" srcId="{5CE49B36-B57F-4DAF-AAEC-424C4D6254BD}" destId="{BF613051-63B2-4D50-821D-94FC578EF29C}" srcOrd="2" destOrd="0" presId="urn:microsoft.com/office/officeart/2005/8/layout/vList2"/>
    <dgm:cxn modelId="{436EE0B0-9931-47ED-A811-01520DD4B772}" type="presParOf" srcId="{5CE49B36-B57F-4DAF-AAEC-424C4D6254BD}" destId="{2432AB7A-54BA-47E0-A22F-753C853DFCCC}" srcOrd="3" destOrd="0" presId="urn:microsoft.com/office/officeart/2005/8/layout/vList2"/>
    <dgm:cxn modelId="{7844302F-CC6F-432B-881C-B41E53674C29}" type="presParOf" srcId="{5CE49B36-B57F-4DAF-AAEC-424C4D6254BD}" destId="{5B03E333-3856-46DE-BE38-8FB030267793}" srcOrd="4" destOrd="0" presId="urn:microsoft.com/office/officeart/2005/8/layout/vList2"/>
    <dgm:cxn modelId="{375FD1E8-939B-4620-8D72-FFE18E42B233}" type="presParOf" srcId="{5CE49B36-B57F-4DAF-AAEC-424C4D6254BD}" destId="{56B2FAA8-1B09-4EFE-845E-5F0D2E95191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471513-E7A2-4DCF-9C84-8E9189E67DC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7E8A5E-3FBE-43C4-A4AA-FA0B65A5C2BA}">
      <dgm:prSet custT="1"/>
      <dgm:spPr/>
      <dgm:t>
        <a:bodyPr/>
        <a:lstStyle/>
        <a:p>
          <a:r>
            <a:rPr lang="fr-BE" sz="1800"/>
            <a:t>Promotion sociale</a:t>
          </a:r>
          <a:endParaRPr lang="en-US" sz="1800"/>
        </a:p>
      </dgm:t>
    </dgm:pt>
    <dgm:pt modelId="{95238900-0B6B-4920-A5F2-792BAAB91765}" type="parTrans" cxnId="{021219D1-F058-468F-855D-4E38BC496B14}">
      <dgm:prSet/>
      <dgm:spPr/>
      <dgm:t>
        <a:bodyPr/>
        <a:lstStyle/>
        <a:p>
          <a:endParaRPr lang="en-US" sz="1800"/>
        </a:p>
      </dgm:t>
    </dgm:pt>
    <dgm:pt modelId="{FE8ADE2F-0165-493B-BC2B-8A4AB54067A9}" type="sibTrans" cxnId="{021219D1-F058-468F-855D-4E38BC496B14}">
      <dgm:prSet/>
      <dgm:spPr/>
      <dgm:t>
        <a:bodyPr/>
        <a:lstStyle/>
        <a:p>
          <a:endParaRPr lang="en-US" sz="1800"/>
        </a:p>
      </dgm:t>
    </dgm:pt>
    <dgm:pt modelId="{3C4F1986-9F0A-4F13-8ED9-DE61FF6C41C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fr-BE" sz="1800"/>
            <a:t>Economie</a:t>
          </a:r>
          <a:endParaRPr lang="en-US" sz="1800"/>
        </a:p>
      </dgm:t>
    </dgm:pt>
    <dgm:pt modelId="{D6931B55-702D-43FD-BAE0-BDA94B1E207A}" type="parTrans" cxnId="{AFAADFE4-5D36-4526-A645-E700AE0C177D}">
      <dgm:prSet/>
      <dgm:spPr/>
      <dgm:t>
        <a:bodyPr/>
        <a:lstStyle/>
        <a:p>
          <a:endParaRPr lang="en-US" sz="1800"/>
        </a:p>
      </dgm:t>
    </dgm:pt>
    <dgm:pt modelId="{6C2E3B44-2633-4A9D-BCF6-2647988046EA}" type="sibTrans" cxnId="{AFAADFE4-5D36-4526-A645-E700AE0C177D}">
      <dgm:prSet/>
      <dgm:spPr/>
      <dgm:t>
        <a:bodyPr/>
        <a:lstStyle/>
        <a:p>
          <a:endParaRPr lang="en-US" sz="1800"/>
        </a:p>
      </dgm:t>
    </dgm:pt>
    <dgm:pt modelId="{004E823A-6335-4142-B889-D5954F2EC115}">
      <dgm:prSet custT="1"/>
      <dgm:spPr/>
      <dgm:t>
        <a:bodyPr/>
        <a:lstStyle/>
        <a:p>
          <a:r>
            <a:rPr lang="fr-BE" sz="1800"/>
            <a:t>IFAPME Chef d’entreprise</a:t>
          </a:r>
          <a:endParaRPr lang="en-US" sz="1800"/>
        </a:p>
      </dgm:t>
    </dgm:pt>
    <dgm:pt modelId="{776CFF0C-75A1-44C6-AB27-80A6B4DA8BEF}" type="parTrans" cxnId="{DFDF7EAA-838B-4FF4-AA14-706D4408ECC1}">
      <dgm:prSet/>
      <dgm:spPr/>
      <dgm:t>
        <a:bodyPr/>
        <a:lstStyle/>
        <a:p>
          <a:endParaRPr lang="en-US" sz="1800"/>
        </a:p>
      </dgm:t>
    </dgm:pt>
    <dgm:pt modelId="{D8507684-2857-490F-92E5-7ECE8B5AE47B}" type="sibTrans" cxnId="{DFDF7EAA-838B-4FF4-AA14-706D4408ECC1}">
      <dgm:prSet/>
      <dgm:spPr/>
      <dgm:t>
        <a:bodyPr/>
        <a:lstStyle/>
        <a:p>
          <a:endParaRPr lang="en-US" sz="1800"/>
        </a:p>
      </dgm:t>
    </dgm:pt>
    <dgm:pt modelId="{CD777AC3-59D1-45D5-BB4E-12053ED097B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fr-BE" sz="1800"/>
            <a:t>Alimentation</a:t>
          </a:r>
          <a:endParaRPr lang="en-US" sz="1800"/>
        </a:p>
      </dgm:t>
    </dgm:pt>
    <dgm:pt modelId="{1CFFA036-BC80-41B7-9E68-A4CB088A65FD}" type="parTrans" cxnId="{66AFB706-45CF-4EE4-A9E1-8611C2A29A79}">
      <dgm:prSet/>
      <dgm:spPr/>
      <dgm:t>
        <a:bodyPr/>
        <a:lstStyle/>
        <a:p>
          <a:endParaRPr lang="en-US" sz="1800"/>
        </a:p>
      </dgm:t>
    </dgm:pt>
    <dgm:pt modelId="{A41F0ED4-C6FF-4499-B3BA-FBE1A174DF38}" type="sibTrans" cxnId="{66AFB706-45CF-4EE4-A9E1-8611C2A29A79}">
      <dgm:prSet/>
      <dgm:spPr/>
      <dgm:t>
        <a:bodyPr/>
        <a:lstStyle/>
        <a:p>
          <a:endParaRPr lang="en-US" sz="1800"/>
        </a:p>
      </dgm:t>
    </dgm:pt>
    <dgm:pt modelId="{26D4DA16-0B25-46BC-9E25-BC573CC6E753}">
      <dgm:prSet custT="1"/>
      <dgm:spPr/>
      <dgm:t>
        <a:bodyPr/>
        <a:lstStyle/>
        <a:p>
          <a:r>
            <a:rPr lang="fr-BE" sz="1800"/>
            <a:t>Forem</a:t>
          </a:r>
          <a:endParaRPr lang="en-US" sz="1800"/>
        </a:p>
      </dgm:t>
    </dgm:pt>
    <dgm:pt modelId="{BAF0361F-85BD-404D-9A3C-E5EE3F755D33}" type="parTrans" cxnId="{C2ED6F6C-E03D-4B77-A6C7-CFDD45957A40}">
      <dgm:prSet/>
      <dgm:spPr/>
      <dgm:t>
        <a:bodyPr/>
        <a:lstStyle/>
        <a:p>
          <a:endParaRPr lang="en-US" sz="1800"/>
        </a:p>
      </dgm:t>
    </dgm:pt>
    <dgm:pt modelId="{8C2052CA-148B-43B7-AF7B-40BA7A5220DB}" type="sibTrans" cxnId="{C2ED6F6C-E03D-4B77-A6C7-CFDD45957A40}">
      <dgm:prSet/>
      <dgm:spPr/>
      <dgm:t>
        <a:bodyPr/>
        <a:lstStyle/>
        <a:p>
          <a:endParaRPr lang="en-US" sz="1800"/>
        </a:p>
      </dgm:t>
    </dgm:pt>
    <dgm:pt modelId="{1275ABA1-D66C-4378-91F8-920F50AE12F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fr-BE" sz="1800"/>
            <a:t>Gestion et secrétariat</a:t>
          </a:r>
          <a:endParaRPr lang="en-US" sz="1800"/>
        </a:p>
      </dgm:t>
    </dgm:pt>
    <dgm:pt modelId="{78E870A8-3FB0-48F8-B64D-3FCEFC5DAA90}" type="parTrans" cxnId="{BE37D56E-A207-4091-BEB4-198382A08D4E}">
      <dgm:prSet/>
      <dgm:spPr/>
      <dgm:t>
        <a:bodyPr/>
        <a:lstStyle/>
        <a:p>
          <a:endParaRPr lang="en-US" sz="1800"/>
        </a:p>
      </dgm:t>
    </dgm:pt>
    <dgm:pt modelId="{B1842980-F02E-411C-9089-176552FFCBFC}" type="sibTrans" cxnId="{BE37D56E-A207-4091-BEB4-198382A08D4E}">
      <dgm:prSet/>
      <dgm:spPr/>
      <dgm:t>
        <a:bodyPr/>
        <a:lstStyle/>
        <a:p>
          <a:endParaRPr lang="en-US" sz="1800"/>
        </a:p>
      </dgm:t>
    </dgm:pt>
    <dgm:pt modelId="{6BF7918D-81D0-443E-A0E8-BE91869F833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err="1"/>
            <a:t>Langues</a:t>
          </a:r>
          <a:endParaRPr lang="en-US" sz="1800"/>
        </a:p>
      </dgm:t>
    </dgm:pt>
    <dgm:pt modelId="{00CBBA98-AF5F-4EB9-B65C-666C90B3A543}" type="parTrans" cxnId="{909E0136-C006-42BC-A6A4-817C3717B842}">
      <dgm:prSet/>
      <dgm:spPr/>
      <dgm:t>
        <a:bodyPr/>
        <a:lstStyle/>
        <a:p>
          <a:endParaRPr lang="fr-BE" sz="1800"/>
        </a:p>
      </dgm:t>
    </dgm:pt>
    <dgm:pt modelId="{3C155780-D020-4298-8C80-939B83658D96}" type="sibTrans" cxnId="{909E0136-C006-42BC-A6A4-817C3717B842}">
      <dgm:prSet/>
      <dgm:spPr/>
      <dgm:t>
        <a:bodyPr/>
        <a:lstStyle/>
        <a:p>
          <a:endParaRPr lang="fr-BE" sz="1800"/>
        </a:p>
      </dgm:t>
    </dgm:pt>
    <dgm:pt modelId="{B747B3A0-724E-482C-8B23-441DADD3D145}">
      <dgm:prSet custT="1"/>
      <dgm:spPr/>
      <dgm:t>
        <a:bodyPr/>
        <a:lstStyle/>
        <a:p>
          <a:r>
            <a:rPr lang="en-US" sz="1800"/>
            <a:t>CISP</a:t>
          </a:r>
        </a:p>
      </dgm:t>
    </dgm:pt>
    <dgm:pt modelId="{90F46307-5904-4218-BE76-B4E3BA3C4588}" type="parTrans" cxnId="{F0EDC6FD-0307-47B1-A8C1-F3A5AB88EB8A}">
      <dgm:prSet/>
      <dgm:spPr/>
      <dgm:t>
        <a:bodyPr/>
        <a:lstStyle/>
        <a:p>
          <a:endParaRPr lang="fr-BE" sz="1800"/>
        </a:p>
      </dgm:t>
    </dgm:pt>
    <dgm:pt modelId="{749F170F-BA97-4864-9A4E-3466AAA6D981}" type="sibTrans" cxnId="{F0EDC6FD-0307-47B1-A8C1-F3A5AB88EB8A}">
      <dgm:prSet/>
      <dgm:spPr/>
      <dgm:t>
        <a:bodyPr/>
        <a:lstStyle/>
        <a:p>
          <a:endParaRPr lang="fr-BE" sz="1800"/>
        </a:p>
      </dgm:t>
    </dgm:pt>
    <dgm:pt modelId="{73972093-8911-4189-BCB2-C40AC28619A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/>
            <a:t>Construction</a:t>
          </a:r>
        </a:p>
      </dgm:t>
    </dgm:pt>
    <dgm:pt modelId="{0AC7AC6F-4402-45AF-9408-B666158087A9}" type="parTrans" cxnId="{2131882B-9D18-4A35-8DE0-FF31505829D9}">
      <dgm:prSet/>
      <dgm:spPr/>
      <dgm:t>
        <a:bodyPr/>
        <a:lstStyle/>
        <a:p>
          <a:endParaRPr lang="fr-BE" sz="1800"/>
        </a:p>
      </dgm:t>
    </dgm:pt>
    <dgm:pt modelId="{3F41AF1E-2EB2-42D0-9056-DF0B578E01E3}" type="sibTrans" cxnId="{2131882B-9D18-4A35-8DE0-FF31505829D9}">
      <dgm:prSet/>
      <dgm:spPr/>
      <dgm:t>
        <a:bodyPr/>
        <a:lstStyle/>
        <a:p>
          <a:endParaRPr lang="fr-BE" sz="1800"/>
        </a:p>
      </dgm:t>
    </dgm:pt>
    <dgm:pt modelId="{B47A5AF0-A20D-4CC1-8D19-9C0C83EB38F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err="1"/>
            <a:t>Prestataire</a:t>
          </a:r>
          <a:r>
            <a:rPr lang="en-US" sz="1800"/>
            <a:t> de services</a:t>
          </a:r>
        </a:p>
      </dgm:t>
    </dgm:pt>
    <dgm:pt modelId="{C14FBD63-7072-4309-A1AE-31987C38010E}" type="parTrans" cxnId="{C271C647-EBEA-4EB0-BCFA-8508E138ED1A}">
      <dgm:prSet/>
      <dgm:spPr/>
      <dgm:t>
        <a:bodyPr/>
        <a:lstStyle/>
        <a:p>
          <a:endParaRPr lang="fr-BE" sz="1800"/>
        </a:p>
      </dgm:t>
    </dgm:pt>
    <dgm:pt modelId="{9A391E6C-6994-456E-8BFA-96DECC3C8AF8}" type="sibTrans" cxnId="{C271C647-EBEA-4EB0-BCFA-8508E138ED1A}">
      <dgm:prSet/>
      <dgm:spPr/>
      <dgm:t>
        <a:bodyPr/>
        <a:lstStyle/>
        <a:p>
          <a:endParaRPr lang="fr-BE" sz="1800"/>
        </a:p>
      </dgm:t>
    </dgm:pt>
    <dgm:pt modelId="{ABF67DA8-5BCC-4708-9B3C-B6F8C5DA31C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/>
            <a:t>Construction</a:t>
          </a:r>
        </a:p>
      </dgm:t>
    </dgm:pt>
    <dgm:pt modelId="{450D7D9F-9B75-4B5A-8F21-1CD20EA293D0}" type="parTrans" cxnId="{004116A3-6E3E-4A19-A849-1CF4EE23E94F}">
      <dgm:prSet/>
      <dgm:spPr/>
      <dgm:t>
        <a:bodyPr/>
        <a:lstStyle/>
        <a:p>
          <a:endParaRPr lang="fr-BE" sz="1800"/>
        </a:p>
      </dgm:t>
    </dgm:pt>
    <dgm:pt modelId="{5486890B-5DBB-4767-AA5F-8CC49E68F77D}" type="sibTrans" cxnId="{004116A3-6E3E-4A19-A849-1CF4EE23E94F}">
      <dgm:prSet/>
      <dgm:spPr/>
      <dgm:t>
        <a:bodyPr/>
        <a:lstStyle/>
        <a:p>
          <a:endParaRPr lang="fr-BE" sz="1800"/>
        </a:p>
      </dgm:t>
    </dgm:pt>
    <dgm:pt modelId="{62D4F47C-3E3D-4E78-835A-4809E621926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/>
            <a:t>Arts</a:t>
          </a:r>
        </a:p>
      </dgm:t>
    </dgm:pt>
    <dgm:pt modelId="{85254777-1954-446D-95F2-D05F9198DFF2}" type="parTrans" cxnId="{F98BFDEB-0DEA-4CD4-A2B9-69E07E9C7B6B}">
      <dgm:prSet/>
      <dgm:spPr/>
      <dgm:t>
        <a:bodyPr/>
        <a:lstStyle/>
        <a:p>
          <a:endParaRPr lang="fr-BE" sz="1800"/>
        </a:p>
      </dgm:t>
    </dgm:pt>
    <dgm:pt modelId="{AF2E00A5-5900-4769-AECF-FA3010941116}" type="sibTrans" cxnId="{F98BFDEB-0DEA-4CD4-A2B9-69E07E9C7B6B}">
      <dgm:prSet/>
      <dgm:spPr/>
      <dgm:t>
        <a:bodyPr/>
        <a:lstStyle/>
        <a:p>
          <a:endParaRPr lang="fr-BE" sz="1800"/>
        </a:p>
      </dgm:t>
    </dgm:pt>
    <dgm:pt modelId="{C8F23DEA-2A85-49F6-B8B0-38BF9AC8BFC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err="1"/>
            <a:t>Hôtellerie</a:t>
          </a:r>
          <a:endParaRPr lang="en-US" sz="1800"/>
        </a:p>
      </dgm:t>
    </dgm:pt>
    <dgm:pt modelId="{D0A6866D-F473-4231-B0A6-CBA68F69C704}" type="parTrans" cxnId="{31181FB8-6797-4F63-8981-1E9832A1771F}">
      <dgm:prSet/>
      <dgm:spPr/>
      <dgm:t>
        <a:bodyPr/>
        <a:lstStyle/>
        <a:p>
          <a:endParaRPr lang="fr-BE" sz="1800"/>
        </a:p>
      </dgm:t>
    </dgm:pt>
    <dgm:pt modelId="{843492F4-BA51-417D-95A2-697BD32906A9}" type="sibTrans" cxnId="{31181FB8-6797-4F63-8981-1E9832A1771F}">
      <dgm:prSet/>
      <dgm:spPr/>
      <dgm:t>
        <a:bodyPr/>
        <a:lstStyle/>
        <a:p>
          <a:endParaRPr lang="fr-BE" sz="1800"/>
        </a:p>
      </dgm:t>
    </dgm:pt>
    <dgm:pt modelId="{BCFE0449-E7F6-4F8E-884A-ECC671251BD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/>
            <a:t>Agriculture</a:t>
          </a:r>
        </a:p>
      </dgm:t>
    </dgm:pt>
    <dgm:pt modelId="{34E59D7D-69CE-49B5-A742-765FAB090466}" type="parTrans" cxnId="{E858EB70-3330-47EE-B56C-A0D08EACA363}">
      <dgm:prSet/>
      <dgm:spPr/>
      <dgm:t>
        <a:bodyPr/>
        <a:lstStyle/>
        <a:p>
          <a:endParaRPr lang="fr-BE" sz="1800"/>
        </a:p>
      </dgm:t>
    </dgm:pt>
    <dgm:pt modelId="{62CC1C30-0021-4231-9065-FDA46F8AA143}" type="sibTrans" cxnId="{E858EB70-3330-47EE-B56C-A0D08EACA363}">
      <dgm:prSet/>
      <dgm:spPr/>
      <dgm:t>
        <a:bodyPr/>
        <a:lstStyle/>
        <a:p>
          <a:endParaRPr lang="fr-BE" sz="1800"/>
        </a:p>
      </dgm:t>
    </dgm:pt>
    <dgm:pt modelId="{4B127FC9-39E7-43C6-ADEE-11C905D792C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err="1"/>
            <a:t>Hôtellerie</a:t>
          </a:r>
          <a:endParaRPr lang="en-US" sz="1800"/>
        </a:p>
      </dgm:t>
    </dgm:pt>
    <dgm:pt modelId="{9D17E8D7-C1AE-4BC8-AE02-31FAA439683B}" type="parTrans" cxnId="{39AB03C6-3B58-423C-9287-B0BD72F148B5}">
      <dgm:prSet/>
      <dgm:spPr/>
      <dgm:t>
        <a:bodyPr/>
        <a:lstStyle/>
        <a:p>
          <a:endParaRPr lang="fr-BE" sz="1800"/>
        </a:p>
      </dgm:t>
    </dgm:pt>
    <dgm:pt modelId="{20085EC4-48A9-4290-AEB9-E4EC144EA309}" type="sibTrans" cxnId="{39AB03C6-3B58-423C-9287-B0BD72F148B5}">
      <dgm:prSet/>
      <dgm:spPr/>
      <dgm:t>
        <a:bodyPr/>
        <a:lstStyle/>
        <a:p>
          <a:endParaRPr lang="fr-BE" sz="1800"/>
        </a:p>
      </dgm:t>
    </dgm:pt>
    <dgm:pt modelId="{8432502C-9000-4654-B7C8-A6D4577113B3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err="1"/>
            <a:t>Industrie</a:t>
          </a:r>
          <a:endParaRPr lang="en-US" sz="1800"/>
        </a:p>
      </dgm:t>
    </dgm:pt>
    <dgm:pt modelId="{12D19DAF-B312-4AEB-872F-BBADEB19A274}" type="parTrans" cxnId="{5AAE5333-4DF2-46D4-BF46-2EE0D60F2FAA}">
      <dgm:prSet/>
      <dgm:spPr/>
      <dgm:t>
        <a:bodyPr/>
        <a:lstStyle/>
        <a:p>
          <a:endParaRPr lang="fr-BE" sz="1800"/>
        </a:p>
      </dgm:t>
    </dgm:pt>
    <dgm:pt modelId="{CC8D4B3F-AB07-461F-A703-30A26E0B0FA6}" type="sibTrans" cxnId="{5AAE5333-4DF2-46D4-BF46-2EE0D60F2FAA}">
      <dgm:prSet/>
      <dgm:spPr/>
      <dgm:t>
        <a:bodyPr/>
        <a:lstStyle/>
        <a:p>
          <a:endParaRPr lang="fr-BE" sz="1800"/>
        </a:p>
      </dgm:t>
    </dgm:pt>
    <dgm:pt modelId="{AF5A6C34-7A8D-417F-BB31-B1741418F4C3}" type="pres">
      <dgm:prSet presAssocID="{0E471513-E7A2-4DCF-9C84-8E9189E67DC6}" presName="Name0" presStyleCnt="0">
        <dgm:presLayoutVars>
          <dgm:dir/>
          <dgm:animLvl val="lvl"/>
          <dgm:resizeHandles val="exact"/>
        </dgm:presLayoutVars>
      </dgm:prSet>
      <dgm:spPr/>
    </dgm:pt>
    <dgm:pt modelId="{C8FD3FC2-F83B-48A6-91C0-443EF1C28317}" type="pres">
      <dgm:prSet presAssocID="{067E8A5E-3FBE-43C4-A4AA-FA0B65A5C2BA}" presName="composite" presStyleCnt="0"/>
      <dgm:spPr/>
    </dgm:pt>
    <dgm:pt modelId="{50DDBE99-00AF-4736-8239-F5300E9876DD}" type="pres">
      <dgm:prSet presAssocID="{067E8A5E-3FBE-43C4-A4AA-FA0B65A5C2B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584C389-1CD6-4CBB-B0BC-5C5115A5632A}" type="pres">
      <dgm:prSet presAssocID="{067E8A5E-3FBE-43C4-A4AA-FA0B65A5C2BA}" presName="desTx" presStyleLbl="alignAccFollowNode1" presStyleIdx="0" presStyleCnt="4">
        <dgm:presLayoutVars>
          <dgm:bulletEnabled val="1"/>
        </dgm:presLayoutVars>
      </dgm:prSet>
      <dgm:spPr/>
    </dgm:pt>
    <dgm:pt modelId="{863300F8-EF2F-4358-BDB7-398D9246A68B}" type="pres">
      <dgm:prSet presAssocID="{FE8ADE2F-0165-493B-BC2B-8A4AB54067A9}" presName="space" presStyleCnt="0"/>
      <dgm:spPr/>
    </dgm:pt>
    <dgm:pt modelId="{FB97BD83-B867-401C-AB70-559DD50937B9}" type="pres">
      <dgm:prSet presAssocID="{004E823A-6335-4142-B889-D5954F2EC115}" presName="composite" presStyleCnt="0"/>
      <dgm:spPr/>
    </dgm:pt>
    <dgm:pt modelId="{E23FA9DF-6EF4-490F-ACCB-790342993C23}" type="pres">
      <dgm:prSet presAssocID="{004E823A-6335-4142-B889-D5954F2EC11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3100A0E-049E-4CF7-B5DC-18A78F4C3A40}" type="pres">
      <dgm:prSet presAssocID="{004E823A-6335-4142-B889-D5954F2EC115}" presName="desTx" presStyleLbl="alignAccFollowNode1" presStyleIdx="1" presStyleCnt="4">
        <dgm:presLayoutVars>
          <dgm:bulletEnabled val="1"/>
        </dgm:presLayoutVars>
      </dgm:prSet>
      <dgm:spPr/>
    </dgm:pt>
    <dgm:pt modelId="{D95E0FF6-467D-46C9-811D-C28F4F44FC4A}" type="pres">
      <dgm:prSet presAssocID="{D8507684-2857-490F-92E5-7ECE8B5AE47B}" presName="space" presStyleCnt="0"/>
      <dgm:spPr/>
    </dgm:pt>
    <dgm:pt modelId="{FD777AFE-CA2D-457D-9920-A4CB062D0FDC}" type="pres">
      <dgm:prSet presAssocID="{26D4DA16-0B25-46BC-9E25-BC573CC6E753}" presName="composite" presStyleCnt="0"/>
      <dgm:spPr/>
    </dgm:pt>
    <dgm:pt modelId="{CA4563B8-340A-48B4-9DD0-E420E632284F}" type="pres">
      <dgm:prSet presAssocID="{26D4DA16-0B25-46BC-9E25-BC573CC6E75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0B1276D-8ED3-4EF7-BF8A-01AA864D050F}" type="pres">
      <dgm:prSet presAssocID="{26D4DA16-0B25-46BC-9E25-BC573CC6E753}" presName="desTx" presStyleLbl="alignAccFollowNode1" presStyleIdx="2" presStyleCnt="4">
        <dgm:presLayoutVars>
          <dgm:bulletEnabled val="1"/>
        </dgm:presLayoutVars>
      </dgm:prSet>
      <dgm:spPr/>
    </dgm:pt>
    <dgm:pt modelId="{D61551CC-3036-4489-A9C3-B4ED5CFFA52B}" type="pres">
      <dgm:prSet presAssocID="{8C2052CA-148B-43B7-AF7B-40BA7A5220DB}" presName="space" presStyleCnt="0"/>
      <dgm:spPr/>
    </dgm:pt>
    <dgm:pt modelId="{FB8359E7-20C7-44EA-9551-6A153C7F7B3B}" type="pres">
      <dgm:prSet presAssocID="{B747B3A0-724E-482C-8B23-441DADD3D145}" presName="composite" presStyleCnt="0"/>
      <dgm:spPr/>
    </dgm:pt>
    <dgm:pt modelId="{E406377E-07A8-4A4E-A950-33514DE2C5ED}" type="pres">
      <dgm:prSet presAssocID="{B747B3A0-724E-482C-8B23-441DADD3D14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7E8FA781-E465-4F8F-ACE6-1B4E119A96E3}" type="pres">
      <dgm:prSet presAssocID="{B747B3A0-724E-482C-8B23-441DADD3D14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6AFB706-45CF-4EE4-A9E1-8611C2A29A79}" srcId="{004E823A-6335-4142-B889-D5954F2EC115}" destId="{CD777AC3-59D1-45D5-BB4E-12053ED097B6}" srcOrd="0" destOrd="0" parTransId="{1CFFA036-BC80-41B7-9E68-A4CB088A65FD}" sibTransId="{A41F0ED4-C6FF-4499-B3BA-FBE1A174DF38}"/>
    <dgm:cxn modelId="{6F74D41C-8DDC-4377-9B71-E1A828182085}" type="presOf" srcId="{ABF67DA8-5BCC-4708-9B3C-B6F8C5DA31CB}" destId="{53100A0E-049E-4CF7-B5DC-18A78F4C3A40}" srcOrd="0" destOrd="2" presId="urn:microsoft.com/office/officeart/2005/8/layout/hList1"/>
    <dgm:cxn modelId="{2131882B-9D18-4A35-8DE0-FF31505829D9}" srcId="{26D4DA16-0B25-46BC-9E25-BC573CC6E753}" destId="{73972093-8911-4189-BCB2-C40AC28619AD}" srcOrd="2" destOrd="0" parTransId="{0AC7AC6F-4402-45AF-9408-B666158087A9}" sibTransId="{3F41AF1E-2EB2-42D0-9056-DF0B578E01E3}"/>
    <dgm:cxn modelId="{3C90F530-0DF4-4EA4-83C7-3F9F33EA45BB}" type="presOf" srcId="{4B127FC9-39E7-43C6-ADEE-11C905D792CF}" destId="{7E8FA781-E465-4F8F-ACE6-1B4E119A96E3}" srcOrd="0" destOrd="1" presId="urn:microsoft.com/office/officeart/2005/8/layout/hList1"/>
    <dgm:cxn modelId="{5AAE5333-4DF2-46D4-BF46-2EE0D60F2FAA}" srcId="{B747B3A0-724E-482C-8B23-441DADD3D145}" destId="{8432502C-9000-4654-B7C8-A6D4577113B3}" srcOrd="2" destOrd="0" parTransId="{12D19DAF-B312-4AEB-872F-BBADEB19A274}" sibTransId="{CC8D4B3F-AB07-461F-A703-30A26E0B0FA6}"/>
    <dgm:cxn modelId="{909E0136-C006-42BC-A6A4-817C3717B842}" srcId="{26D4DA16-0B25-46BC-9E25-BC573CC6E753}" destId="{6BF7918D-81D0-443E-A0E8-BE91869F833D}" srcOrd="1" destOrd="0" parTransId="{00CBBA98-AF5F-4EB9-B65C-666C90B3A543}" sibTransId="{3C155780-D020-4298-8C80-939B83658D96}"/>
    <dgm:cxn modelId="{3AB6073F-9A4A-4C4D-A44A-B14AB3E41F09}" type="presOf" srcId="{8432502C-9000-4654-B7C8-A6D4577113B3}" destId="{7E8FA781-E465-4F8F-ACE6-1B4E119A96E3}" srcOrd="0" destOrd="2" presId="urn:microsoft.com/office/officeart/2005/8/layout/hList1"/>
    <dgm:cxn modelId="{14825162-1C43-4DD0-BC28-55B37587A383}" type="presOf" srcId="{62D4F47C-3E3D-4E78-835A-4809E6219265}" destId="{B584C389-1CD6-4CBB-B0BC-5C5115A5632A}" srcOrd="0" destOrd="1" presId="urn:microsoft.com/office/officeart/2005/8/layout/hList1"/>
    <dgm:cxn modelId="{C271C647-EBEA-4EB0-BCFA-8508E138ED1A}" srcId="{004E823A-6335-4142-B889-D5954F2EC115}" destId="{B47A5AF0-A20D-4CC1-8D19-9C0C83EB38FF}" srcOrd="1" destOrd="0" parTransId="{C14FBD63-7072-4309-A1AE-31987C38010E}" sibTransId="{9A391E6C-6994-456E-8BFA-96DECC3C8AF8}"/>
    <dgm:cxn modelId="{B635964B-6CDC-47A6-800A-992AB27D9A84}" type="presOf" srcId="{1275ABA1-D66C-4378-91F8-920F50AE12F8}" destId="{40B1276D-8ED3-4EF7-BF8A-01AA864D050F}" srcOrd="0" destOrd="0" presId="urn:microsoft.com/office/officeart/2005/8/layout/hList1"/>
    <dgm:cxn modelId="{C2ED6F6C-E03D-4B77-A6C7-CFDD45957A40}" srcId="{0E471513-E7A2-4DCF-9C84-8E9189E67DC6}" destId="{26D4DA16-0B25-46BC-9E25-BC573CC6E753}" srcOrd="2" destOrd="0" parTransId="{BAF0361F-85BD-404D-9A3C-E5EE3F755D33}" sibTransId="{8C2052CA-148B-43B7-AF7B-40BA7A5220DB}"/>
    <dgm:cxn modelId="{BE37D56E-A207-4091-BEB4-198382A08D4E}" srcId="{26D4DA16-0B25-46BC-9E25-BC573CC6E753}" destId="{1275ABA1-D66C-4378-91F8-920F50AE12F8}" srcOrd="0" destOrd="0" parTransId="{78E870A8-3FB0-48F8-B64D-3FCEFC5DAA90}" sibTransId="{B1842980-F02E-411C-9089-176552FFCBFC}"/>
    <dgm:cxn modelId="{E858EB70-3330-47EE-B56C-A0D08EACA363}" srcId="{B747B3A0-724E-482C-8B23-441DADD3D145}" destId="{BCFE0449-E7F6-4F8E-884A-ECC671251BD8}" srcOrd="0" destOrd="0" parTransId="{34E59D7D-69CE-49B5-A742-765FAB090466}" sibTransId="{62CC1C30-0021-4231-9065-FDA46F8AA143}"/>
    <dgm:cxn modelId="{0AD8B77D-75AC-4996-A525-DC01B66BE4CB}" type="presOf" srcId="{B47A5AF0-A20D-4CC1-8D19-9C0C83EB38FF}" destId="{53100A0E-049E-4CF7-B5DC-18A78F4C3A40}" srcOrd="0" destOrd="1" presId="urn:microsoft.com/office/officeart/2005/8/layout/hList1"/>
    <dgm:cxn modelId="{454B6386-80FC-4BA2-B410-75C9BB8D862B}" type="presOf" srcId="{004E823A-6335-4142-B889-D5954F2EC115}" destId="{E23FA9DF-6EF4-490F-ACCB-790342993C23}" srcOrd="0" destOrd="0" presId="urn:microsoft.com/office/officeart/2005/8/layout/hList1"/>
    <dgm:cxn modelId="{004116A3-6E3E-4A19-A849-1CF4EE23E94F}" srcId="{004E823A-6335-4142-B889-D5954F2EC115}" destId="{ABF67DA8-5BCC-4708-9B3C-B6F8C5DA31CB}" srcOrd="2" destOrd="0" parTransId="{450D7D9F-9B75-4B5A-8F21-1CD20EA293D0}" sibTransId="{5486890B-5DBB-4767-AA5F-8CC49E68F77D}"/>
    <dgm:cxn modelId="{35ADBAA5-FE4A-48EE-9079-108E65BC323F}" type="presOf" srcId="{0E471513-E7A2-4DCF-9C84-8E9189E67DC6}" destId="{AF5A6C34-7A8D-417F-BB31-B1741418F4C3}" srcOrd="0" destOrd="0" presId="urn:microsoft.com/office/officeart/2005/8/layout/hList1"/>
    <dgm:cxn modelId="{44CCE2A9-9DFC-4DCF-A28A-B664F65D308B}" type="presOf" srcId="{73972093-8911-4189-BCB2-C40AC28619AD}" destId="{40B1276D-8ED3-4EF7-BF8A-01AA864D050F}" srcOrd="0" destOrd="2" presId="urn:microsoft.com/office/officeart/2005/8/layout/hList1"/>
    <dgm:cxn modelId="{DFDF7EAA-838B-4FF4-AA14-706D4408ECC1}" srcId="{0E471513-E7A2-4DCF-9C84-8E9189E67DC6}" destId="{004E823A-6335-4142-B889-D5954F2EC115}" srcOrd="1" destOrd="0" parTransId="{776CFF0C-75A1-44C6-AB27-80A6B4DA8BEF}" sibTransId="{D8507684-2857-490F-92E5-7ECE8B5AE47B}"/>
    <dgm:cxn modelId="{BA9E28B5-B2B0-4BFD-B3E2-9D707DD99506}" type="presOf" srcId="{067E8A5E-3FBE-43C4-A4AA-FA0B65A5C2BA}" destId="{50DDBE99-00AF-4736-8239-F5300E9876DD}" srcOrd="0" destOrd="0" presId="urn:microsoft.com/office/officeart/2005/8/layout/hList1"/>
    <dgm:cxn modelId="{31181FB8-6797-4F63-8981-1E9832A1771F}" srcId="{067E8A5E-3FBE-43C4-A4AA-FA0B65A5C2BA}" destId="{C8F23DEA-2A85-49F6-B8B0-38BF9AC8BFCB}" srcOrd="2" destOrd="0" parTransId="{D0A6866D-F473-4231-B0A6-CBA68F69C704}" sibTransId="{843492F4-BA51-417D-95A2-697BD32906A9}"/>
    <dgm:cxn modelId="{14D285BE-A28A-484E-A58A-87716B0DB2A5}" type="presOf" srcId="{3C4F1986-9F0A-4F13-8ED9-DE61FF6C41CD}" destId="{B584C389-1CD6-4CBB-B0BC-5C5115A5632A}" srcOrd="0" destOrd="0" presId="urn:microsoft.com/office/officeart/2005/8/layout/hList1"/>
    <dgm:cxn modelId="{2FA812C0-0665-4AC0-A07F-304E877D6C76}" type="presOf" srcId="{B747B3A0-724E-482C-8B23-441DADD3D145}" destId="{E406377E-07A8-4A4E-A950-33514DE2C5ED}" srcOrd="0" destOrd="0" presId="urn:microsoft.com/office/officeart/2005/8/layout/hList1"/>
    <dgm:cxn modelId="{39AB03C6-3B58-423C-9287-B0BD72F148B5}" srcId="{B747B3A0-724E-482C-8B23-441DADD3D145}" destId="{4B127FC9-39E7-43C6-ADEE-11C905D792CF}" srcOrd="1" destOrd="0" parTransId="{9D17E8D7-C1AE-4BC8-AE02-31FAA439683B}" sibTransId="{20085EC4-48A9-4290-AEB9-E4EC144EA309}"/>
    <dgm:cxn modelId="{61EAAFCF-EDBF-4B15-8D96-DBCC9BED46A3}" type="presOf" srcId="{CD777AC3-59D1-45D5-BB4E-12053ED097B6}" destId="{53100A0E-049E-4CF7-B5DC-18A78F4C3A40}" srcOrd="0" destOrd="0" presId="urn:microsoft.com/office/officeart/2005/8/layout/hList1"/>
    <dgm:cxn modelId="{021219D1-F058-468F-855D-4E38BC496B14}" srcId="{0E471513-E7A2-4DCF-9C84-8E9189E67DC6}" destId="{067E8A5E-3FBE-43C4-A4AA-FA0B65A5C2BA}" srcOrd="0" destOrd="0" parTransId="{95238900-0B6B-4920-A5F2-792BAAB91765}" sibTransId="{FE8ADE2F-0165-493B-BC2B-8A4AB54067A9}"/>
    <dgm:cxn modelId="{C89B3CE0-1BA1-4194-9D45-C3ADDA61A096}" type="presOf" srcId="{26D4DA16-0B25-46BC-9E25-BC573CC6E753}" destId="{CA4563B8-340A-48B4-9DD0-E420E632284F}" srcOrd="0" destOrd="0" presId="urn:microsoft.com/office/officeart/2005/8/layout/hList1"/>
    <dgm:cxn modelId="{AFAADFE4-5D36-4526-A645-E700AE0C177D}" srcId="{067E8A5E-3FBE-43C4-A4AA-FA0B65A5C2BA}" destId="{3C4F1986-9F0A-4F13-8ED9-DE61FF6C41CD}" srcOrd="0" destOrd="0" parTransId="{D6931B55-702D-43FD-BAE0-BDA94B1E207A}" sibTransId="{6C2E3B44-2633-4A9D-BCF6-2647988046EA}"/>
    <dgm:cxn modelId="{F98BFDEB-0DEA-4CD4-A2B9-69E07E9C7B6B}" srcId="{067E8A5E-3FBE-43C4-A4AA-FA0B65A5C2BA}" destId="{62D4F47C-3E3D-4E78-835A-4809E6219265}" srcOrd="1" destOrd="0" parTransId="{85254777-1954-446D-95F2-D05F9198DFF2}" sibTransId="{AF2E00A5-5900-4769-AECF-FA3010941116}"/>
    <dgm:cxn modelId="{23539FF2-3081-4E00-84A2-292E0C91D225}" type="presOf" srcId="{BCFE0449-E7F6-4F8E-884A-ECC671251BD8}" destId="{7E8FA781-E465-4F8F-ACE6-1B4E119A96E3}" srcOrd="0" destOrd="0" presId="urn:microsoft.com/office/officeart/2005/8/layout/hList1"/>
    <dgm:cxn modelId="{B63462F3-C119-4199-9716-7184F61226FF}" type="presOf" srcId="{C8F23DEA-2A85-49F6-B8B0-38BF9AC8BFCB}" destId="{B584C389-1CD6-4CBB-B0BC-5C5115A5632A}" srcOrd="0" destOrd="2" presId="urn:microsoft.com/office/officeart/2005/8/layout/hList1"/>
    <dgm:cxn modelId="{05C178F3-5D0A-49ED-BC48-2007590BD5EF}" type="presOf" srcId="{6BF7918D-81D0-443E-A0E8-BE91869F833D}" destId="{40B1276D-8ED3-4EF7-BF8A-01AA864D050F}" srcOrd="0" destOrd="1" presId="urn:microsoft.com/office/officeart/2005/8/layout/hList1"/>
    <dgm:cxn modelId="{F0EDC6FD-0307-47B1-A8C1-F3A5AB88EB8A}" srcId="{0E471513-E7A2-4DCF-9C84-8E9189E67DC6}" destId="{B747B3A0-724E-482C-8B23-441DADD3D145}" srcOrd="3" destOrd="0" parTransId="{90F46307-5904-4218-BE76-B4E3BA3C4588}" sibTransId="{749F170F-BA97-4864-9A4E-3466AAA6D981}"/>
    <dgm:cxn modelId="{8261C938-B855-47F8-9ACC-770877F025AC}" type="presParOf" srcId="{AF5A6C34-7A8D-417F-BB31-B1741418F4C3}" destId="{C8FD3FC2-F83B-48A6-91C0-443EF1C28317}" srcOrd="0" destOrd="0" presId="urn:microsoft.com/office/officeart/2005/8/layout/hList1"/>
    <dgm:cxn modelId="{EBAE6937-96DB-4AD1-AE52-C656B8B578EF}" type="presParOf" srcId="{C8FD3FC2-F83B-48A6-91C0-443EF1C28317}" destId="{50DDBE99-00AF-4736-8239-F5300E9876DD}" srcOrd="0" destOrd="0" presId="urn:microsoft.com/office/officeart/2005/8/layout/hList1"/>
    <dgm:cxn modelId="{E8A7001E-3937-422E-8EAF-1D0E86B5105F}" type="presParOf" srcId="{C8FD3FC2-F83B-48A6-91C0-443EF1C28317}" destId="{B584C389-1CD6-4CBB-B0BC-5C5115A5632A}" srcOrd="1" destOrd="0" presId="urn:microsoft.com/office/officeart/2005/8/layout/hList1"/>
    <dgm:cxn modelId="{5B01AF02-3D39-45F8-BD1F-D113928D5D39}" type="presParOf" srcId="{AF5A6C34-7A8D-417F-BB31-B1741418F4C3}" destId="{863300F8-EF2F-4358-BDB7-398D9246A68B}" srcOrd="1" destOrd="0" presId="urn:microsoft.com/office/officeart/2005/8/layout/hList1"/>
    <dgm:cxn modelId="{835B7A29-202F-414A-B51A-DC59A45CE596}" type="presParOf" srcId="{AF5A6C34-7A8D-417F-BB31-B1741418F4C3}" destId="{FB97BD83-B867-401C-AB70-559DD50937B9}" srcOrd="2" destOrd="0" presId="urn:microsoft.com/office/officeart/2005/8/layout/hList1"/>
    <dgm:cxn modelId="{29200E4C-4F96-449E-AFDB-F0B2216F847E}" type="presParOf" srcId="{FB97BD83-B867-401C-AB70-559DD50937B9}" destId="{E23FA9DF-6EF4-490F-ACCB-790342993C23}" srcOrd="0" destOrd="0" presId="urn:microsoft.com/office/officeart/2005/8/layout/hList1"/>
    <dgm:cxn modelId="{B2F1ED8F-078C-4826-9D80-8FFE4E93E8D9}" type="presParOf" srcId="{FB97BD83-B867-401C-AB70-559DD50937B9}" destId="{53100A0E-049E-4CF7-B5DC-18A78F4C3A40}" srcOrd="1" destOrd="0" presId="urn:microsoft.com/office/officeart/2005/8/layout/hList1"/>
    <dgm:cxn modelId="{BDF8B467-3315-4079-A5C3-EB2AB03C914B}" type="presParOf" srcId="{AF5A6C34-7A8D-417F-BB31-B1741418F4C3}" destId="{D95E0FF6-467D-46C9-811D-C28F4F44FC4A}" srcOrd="3" destOrd="0" presId="urn:microsoft.com/office/officeart/2005/8/layout/hList1"/>
    <dgm:cxn modelId="{EB391B40-A748-4657-9EB2-A08B5C310057}" type="presParOf" srcId="{AF5A6C34-7A8D-417F-BB31-B1741418F4C3}" destId="{FD777AFE-CA2D-457D-9920-A4CB062D0FDC}" srcOrd="4" destOrd="0" presId="urn:microsoft.com/office/officeart/2005/8/layout/hList1"/>
    <dgm:cxn modelId="{FA3D2B8B-0292-46F4-B428-F1D4FE9043E7}" type="presParOf" srcId="{FD777AFE-CA2D-457D-9920-A4CB062D0FDC}" destId="{CA4563B8-340A-48B4-9DD0-E420E632284F}" srcOrd="0" destOrd="0" presId="urn:microsoft.com/office/officeart/2005/8/layout/hList1"/>
    <dgm:cxn modelId="{548E8AC0-5978-4A0A-92E5-4CAF1708E006}" type="presParOf" srcId="{FD777AFE-CA2D-457D-9920-A4CB062D0FDC}" destId="{40B1276D-8ED3-4EF7-BF8A-01AA864D050F}" srcOrd="1" destOrd="0" presId="urn:microsoft.com/office/officeart/2005/8/layout/hList1"/>
    <dgm:cxn modelId="{3F56105E-4657-4502-9E7A-74410F888E4B}" type="presParOf" srcId="{AF5A6C34-7A8D-417F-BB31-B1741418F4C3}" destId="{D61551CC-3036-4489-A9C3-B4ED5CFFA52B}" srcOrd="5" destOrd="0" presId="urn:microsoft.com/office/officeart/2005/8/layout/hList1"/>
    <dgm:cxn modelId="{5393CE0E-05E2-4FA9-A36C-F6DEFEE2A12E}" type="presParOf" srcId="{AF5A6C34-7A8D-417F-BB31-B1741418F4C3}" destId="{FB8359E7-20C7-44EA-9551-6A153C7F7B3B}" srcOrd="6" destOrd="0" presId="urn:microsoft.com/office/officeart/2005/8/layout/hList1"/>
    <dgm:cxn modelId="{CBE5E9FE-10DC-4685-873F-C3165628A123}" type="presParOf" srcId="{FB8359E7-20C7-44EA-9551-6A153C7F7B3B}" destId="{E406377E-07A8-4A4E-A950-33514DE2C5ED}" srcOrd="0" destOrd="0" presId="urn:microsoft.com/office/officeart/2005/8/layout/hList1"/>
    <dgm:cxn modelId="{A0C99948-CE44-4B40-9FA6-3F5D9A5DE81B}" type="presParOf" srcId="{FB8359E7-20C7-44EA-9551-6A153C7F7B3B}" destId="{7E8FA781-E465-4F8F-ACE6-1B4E119A96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14FF67-64BC-4A4D-BD61-D2BF91B575A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F4A5B6-9476-4D68-A301-1AC51BC7C79E}">
      <dgm:prSet custT="1"/>
      <dgm:spPr>
        <a:solidFill>
          <a:srgbClr val="DD066F"/>
        </a:solidFill>
      </dgm:spPr>
      <dgm:t>
        <a:bodyPr/>
        <a:lstStyle/>
        <a:p>
          <a:r>
            <a:rPr lang="fr-BE" sz="3600"/>
            <a:t>Chapitre 3 – Thématiques communes: liste des métiers prioritaires</a:t>
          </a:r>
          <a:endParaRPr lang="en-US" sz="3600"/>
        </a:p>
      </dgm:t>
    </dgm:pt>
    <dgm:pt modelId="{C5BC6219-F410-4F9F-8B96-0800E948A517}" type="parTrans" cxnId="{43F76196-B724-4C87-B718-28BD55283A94}">
      <dgm:prSet/>
      <dgm:spPr/>
      <dgm:t>
        <a:bodyPr/>
        <a:lstStyle/>
        <a:p>
          <a:endParaRPr lang="en-US"/>
        </a:p>
      </dgm:t>
    </dgm:pt>
    <dgm:pt modelId="{0E286CEF-B2D8-4260-9BE1-90979BE70674}" type="sibTrans" cxnId="{43F76196-B724-4C87-B718-28BD55283A94}">
      <dgm:prSet/>
      <dgm:spPr/>
      <dgm:t>
        <a:bodyPr/>
        <a:lstStyle/>
        <a:p>
          <a:endParaRPr lang="en-US"/>
        </a:p>
      </dgm:t>
    </dgm:pt>
    <dgm:pt modelId="{B11CFD9F-63BC-40E7-B756-D08042F20E33}" type="pres">
      <dgm:prSet presAssocID="{6614FF67-64BC-4A4D-BD61-D2BF91B575A1}" presName="outerComposite" presStyleCnt="0">
        <dgm:presLayoutVars>
          <dgm:chMax val="5"/>
          <dgm:dir/>
          <dgm:resizeHandles val="exact"/>
        </dgm:presLayoutVars>
      </dgm:prSet>
      <dgm:spPr/>
    </dgm:pt>
    <dgm:pt modelId="{A2D9A33C-0CAD-4951-82AB-E544D8927569}" type="pres">
      <dgm:prSet presAssocID="{6614FF67-64BC-4A4D-BD61-D2BF91B575A1}" presName="dummyMaxCanvas" presStyleCnt="0">
        <dgm:presLayoutVars/>
      </dgm:prSet>
      <dgm:spPr/>
    </dgm:pt>
    <dgm:pt modelId="{79F8F68E-4DA7-452B-828C-DDD83795AD26}" type="pres">
      <dgm:prSet presAssocID="{6614FF67-64BC-4A4D-BD61-D2BF91B575A1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A41DB628-DD53-4027-B3E0-FBE89CAE7CA3}" type="presOf" srcId="{6614FF67-64BC-4A4D-BD61-D2BF91B575A1}" destId="{B11CFD9F-63BC-40E7-B756-D08042F20E33}" srcOrd="0" destOrd="0" presId="urn:microsoft.com/office/officeart/2005/8/layout/vProcess5"/>
    <dgm:cxn modelId="{43F76196-B724-4C87-B718-28BD55283A94}" srcId="{6614FF67-64BC-4A4D-BD61-D2BF91B575A1}" destId="{E9F4A5B6-9476-4D68-A301-1AC51BC7C79E}" srcOrd="0" destOrd="0" parTransId="{C5BC6219-F410-4F9F-8B96-0800E948A517}" sibTransId="{0E286CEF-B2D8-4260-9BE1-90979BE70674}"/>
    <dgm:cxn modelId="{24A071EA-3892-4AE7-88BF-4CEECB70C72D}" type="presOf" srcId="{E9F4A5B6-9476-4D68-A301-1AC51BC7C79E}" destId="{79F8F68E-4DA7-452B-828C-DDD83795AD26}" srcOrd="0" destOrd="0" presId="urn:microsoft.com/office/officeart/2005/8/layout/vProcess5"/>
    <dgm:cxn modelId="{E193EBAA-C253-4C2E-9552-629C783B459C}" type="presParOf" srcId="{B11CFD9F-63BC-40E7-B756-D08042F20E33}" destId="{A2D9A33C-0CAD-4951-82AB-E544D8927569}" srcOrd="0" destOrd="0" presId="urn:microsoft.com/office/officeart/2005/8/layout/vProcess5"/>
    <dgm:cxn modelId="{4DD72F1F-FE16-4637-8571-6F370084C9BA}" type="presParOf" srcId="{B11CFD9F-63BC-40E7-B756-D08042F20E33}" destId="{79F8F68E-4DA7-452B-828C-DDD83795AD26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14FF67-64BC-4A4D-BD61-D2BF91B575A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F4A5B6-9476-4D68-A301-1AC51BC7C79E}">
      <dgm:prSet custT="1"/>
      <dgm:spPr>
        <a:solidFill>
          <a:srgbClr val="DD066F"/>
        </a:solidFill>
      </dgm:spPr>
      <dgm:t>
        <a:bodyPr/>
        <a:lstStyle/>
        <a:p>
          <a:r>
            <a:rPr lang="fr-BE" sz="3600"/>
            <a:t>Chapitre 4 – Thématiques communes: recommandations</a:t>
          </a:r>
          <a:endParaRPr lang="en-US" sz="3600"/>
        </a:p>
      </dgm:t>
    </dgm:pt>
    <dgm:pt modelId="{C5BC6219-F410-4F9F-8B96-0800E948A517}" type="parTrans" cxnId="{43F76196-B724-4C87-B718-28BD55283A94}">
      <dgm:prSet/>
      <dgm:spPr/>
      <dgm:t>
        <a:bodyPr/>
        <a:lstStyle/>
        <a:p>
          <a:endParaRPr lang="en-US"/>
        </a:p>
      </dgm:t>
    </dgm:pt>
    <dgm:pt modelId="{0E286CEF-B2D8-4260-9BE1-90979BE70674}" type="sibTrans" cxnId="{43F76196-B724-4C87-B718-28BD55283A94}">
      <dgm:prSet/>
      <dgm:spPr/>
      <dgm:t>
        <a:bodyPr/>
        <a:lstStyle/>
        <a:p>
          <a:endParaRPr lang="en-US"/>
        </a:p>
      </dgm:t>
    </dgm:pt>
    <dgm:pt modelId="{B11CFD9F-63BC-40E7-B756-D08042F20E33}" type="pres">
      <dgm:prSet presAssocID="{6614FF67-64BC-4A4D-BD61-D2BF91B575A1}" presName="outerComposite" presStyleCnt="0">
        <dgm:presLayoutVars>
          <dgm:chMax val="5"/>
          <dgm:dir/>
          <dgm:resizeHandles val="exact"/>
        </dgm:presLayoutVars>
      </dgm:prSet>
      <dgm:spPr/>
    </dgm:pt>
    <dgm:pt modelId="{A2D9A33C-0CAD-4951-82AB-E544D8927569}" type="pres">
      <dgm:prSet presAssocID="{6614FF67-64BC-4A4D-BD61-D2BF91B575A1}" presName="dummyMaxCanvas" presStyleCnt="0">
        <dgm:presLayoutVars/>
      </dgm:prSet>
      <dgm:spPr/>
    </dgm:pt>
    <dgm:pt modelId="{79F8F68E-4DA7-452B-828C-DDD83795AD26}" type="pres">
      <dgm:prSet presAssocID="{6614FF67-64BC-4A4D-BD61-D2BF91B575A1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A41DB628-DD53-4027-B3E0-FBE89CAE7CA3}" type="presOf" srcId="{6614FF67-64BC-4A4D-BD61-D2BF91B575A1}" destId="{B11CFD9F-63BC-40E7-B756-D08042F20E33}" srcOrd="0" destOrd="0" presId="urn:microsoft.com/office/officeart/2005/8/layout/vProcess5"/>
    <dgm:cxn modelId="{43F76196-B724-4C87-B718-28BD55283A94}" srcId="{6614FF67-64BC-4A4D-BD61-D2BF91B575A1}" destId="{E9F4A5B6-9476-4D68-A301-1AC51BC7C79E}" srcOrd="0" destOrd="0" parTransId="{C5BC6219-F410-4F9F-8B96-0800E948A517}" sibTransId="{0E286CEF-B2D8-4260-9BE1-90979BE70674}"/>
    <dgm:cxn modelId="{24A071EA-3892-4AE7-88BF-4CEECB70C72D}" type="presOf" srcId="{E9F4A5B6-9476-4D68-A301-1AC51BC7C79E}" destId="{79F8F68E-4DA7-452B-828C-DDD83795AD26}" srcOrd="0" destOrd="0" presId="urn:microsoft.com/office/officeart/2005/8/layout/vProcess5"/>
    <dgm:cxn modelId="{E193EBAA-C253-4C2E-9552-629C783B459C}" type="presParOf" srcId="{B11CFD9F-63BC-40E7-B756-D08042F20E33}" destId="{A2D9A33C-0CAD-4951-82AB-E544D8927569}" srcOrd="0" destOrd="0" presId="urn:microsoft.com/office/officeart/2005/8/layout/vProcess5"/>
    <dgm:cxn modelId="{4DD72F1F-FE16-4637-8571-6F370084C9BA}" type="presParOf" srcId="{B11CFD9F-63BC-40E7-B756-D08042F20E33}" destId="{79F8F68E-4DA7-452B-828C-DDD83795AD26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BEA12-ECE1-4B59-8B96-3D37A4EE7457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rgbClr val="DD06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Chapitre 1 - Caractéristiques socioéconomiques du territoire et du marché de l’emploi</a:t>
          </a:r>
          <a:endParaRPr lang="en-US" sz="2000" kern="1200"/>
        </a:p>
      </dsp:txBody>
      <dsp:txXfrm>
        <a:off x="23773" y="23773"/>
        <a:ext cx="7797822" cy="764123"/>
      </dsp:txXfrm>
    </dsp:sp>
    <dsp:sp modelId="{96C9FE67-4BC8-4DA1-9103-301D993E9F8E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rgbClr val="F1B3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Chapitre 2 - Offre d’enseignement, de formation et de validation des compétences</a:t>
          </a:r>
          <a:endParaRPr lang="en-US" sz="2000" kern="1200"/>
        </a:p>
      </dsp:txBody>
      <dsp:txXfrm>
        <a:off x="755937" y="983018"/>
        <a:ext cx="7434967" cy="764123"/>
      </dsp:txXfrm>
    </dsp:sp>
    <dsp:sp modelId="{BF0E6E4A-288A-4781-A348-190BE84C6A20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rgbClr val="63A7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Chapitre 3 - Thématiques communes : liste des métiers prioritaires pour la programmation de l’offre</a:t>
          </a:r>
          <a:endParaRPr lang="en-US" sz="2000" kern="1200"/>
        </a:p>
      </dsp:txBody>
      <dsp:txXfrm>
        <a:off x="1477174" y="1942263"/>
        <a:ext cx="7445895" cy="764123"/>
      </dsp:txXfrm>
    </dsp:sp>
    <dsp:sp modelId="{EC1121D7-4ECA-459E-90B7-2BDAE1B8FFD0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rgbClr val="CDD8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Chapitre 4 - Thématiques communes : recommandations</a:t>
          </a:r>
          <a:endParaRPr lang="en-US" sz="2000" kern="1200"/>
        </a:p>
      </dsp:txBody>
      <dsp:txXfrm>
        <a:off x="2209338" y="2901508"/>
        <a:ext cx="7434967" cy="764123"/>
      </dsp:txXfrm>
    </dsp:sp>
    <dsp:sp modelId="{A8E3FC71-BBDD-4DBE-BC06-1DAD33B6DAEB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33384" y="621664"/>
        <a:ext cx="290172" cy="397007"/>
      </dsp:txXfrm>
    </dsp:sp>
    <dsp:sp modelId="{18031372-C702-4714-8403-A27F064C153C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65548" y="1580910"/>
        <a:ext cx="290172" cy="397007"/>
      </dsp:txXfrm>
    </dsp:sp>
    <dsp:sp modelId="{647334C9-A878-4600-84E1-F1B73F703A40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786785" y="2540155"/>
        <a:ext cx="290172" cy="397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F68E-4DA7-452B-828C-DDD83795AD26}">
      <dsp:nvSpPr>
        <dsp:cNvPr id="0" name=""/>
        <dsp:cNvSpPr/>
      </dsp:nvSpPr>
      <dsp:spPr>
        <a:xfrm>
          <a:off x="0" y="922351"/>
          <a:ext cx="10927829" cy="1844702"/>
        </a:xfrm>
        <a:prstGeom prst="roundRect">
          <a:avLst>
            <a:gd name="adj" fmla="val 10000"/>
          </a:avLst>
        </a:prstGeom>
        <a:solidFill>
          <a:srgbClr val="DD06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/>
            <a:t>Chapitre 1 - Caractéristiques socioéconomiques du territoire et du marché de l’emploi</a:t>
          </a:r>
          <a:endParaRPr lang="en-US" sz="3600" kern="1200"/>
        </a:p>
      </dsp:txBody>
      <dsp:txXfrm>
        <a:off x="54029" y="976380"/>
        <a:ext cx="10819771" cy="1736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F68E-4DA7-452B-828C-DDD83795AD26}">
      <dsp:nvSpPr>
        <dsp:cNvPr id="0" name=""/>
        <dsp:cNvSpPr/>
      </dsp:nvSpPr>
      <dsp:spPr>
        <a:xfrm>
          <a:off x="0" y="922351"/>
          <a:ext cx="10927829" cy="1844702"/>
        </a:xfrm>
        <a:prstGeom prst="roundRect">
          <a:avLst>
            <a:gd name="adj" fmla="val 10000"/>
          </a:avLst>
        </a:prstGeom>
        <a:solidFill>
          <a:srgbClr val="DD06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/>
            <a:t>Chapitre 2 – Offre de formation, d’enseignement et de validation des compétences</a:t>
          </a:r>
          <a:endParaRPr lang="en-US" sz="3600" kern="1200"/>
        </a:p>
      </dsp:txBody>
      <dsp:txXfrm>
        <a:off x="54029" y="976380"/>
        <a:ext cx="10819771" cy="1736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37741-915D-4FA9-9491-4B473B31C78A}">
      <dsp:nvSpPr>
        <dsp:cNvPr id="0" name=""/>
        <dsp:cNvSpPr/>
      </dsp:nvSpPr>
      <dsp:spPr>
        <a:xfrm>
          <a:off x="0" y="83831"/>
          <a:ext cx="10668000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/>
            <a:t>Enseignement qualifiant plein exercice</a:t>
          </a:r>
          <a:endParaRPr lang="en-US" sz="1800" b="1" kern="1200"/>
        </a:p>
      </dsp:txBody>
      <dsp:txXfrm>
        <a:off x="21932" y="105763"/>
        <a:ext cx="10624136" cy="405416"/>
      </dsp:txXfrm>
    </dsp:sp>
    <dsp:sp modelId="{2AD8EF13-C032-4854-A617-7C4C6EF2173F}">
      <dsp:nvSpPr>
        <dsp:cNvPr id="0" name=""/>
        <dsp:cNvSpPr/>
      </dsp:nvSpPr>
      <dsp:spPr>
        <a:xfrm>
          <a:off x="0" y="533111"/>
          <a:ext cx="106680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0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/>
            <a:t>Services aux personnes (1680)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/>
            <a:t>Economie (860)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/>
            <a:t>Industrie (735)</a:t>
          </a:r>
          <a:endParaRPr lang="en-US" sz="1900" kern="1200"/>
        </a:p>
      </dsp:txBody>
      <dsp:txXfrm>
        <a:off x="0" y="533111"/>
        <a:ext cx="10668000" cy="993600"/>
      </dsp:txXfrm>
    </dsp:sp>
    <dsp:sp modelId="{BF613051-63B2-4D50-821D-94FC578EF29C}">
      <dsp:nvSpPr>
        <dsp:cNvPr id="0" name=""/>
        <dsp:cNvSpPr/>
      </dsp:nvSpPr>
      <dsp:spPr>
        <a:xfrm>
          <a:off x="0" y="1526711"/>
          <a:ext cx="10668000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/>
            <a:t>Enseignement en alternance</a:t>
          </a:r>
          <a:endParaRPr lang="en-US" sz="1800" b="1" kern="1200"/>
        </a:p>
      </dsp:txBody>
      <dsp:txXfrm>
        <a:off x="21932" y="1548643"/>
        <a:ext cx="10624136" cy="405416"/>
      </dsp:txXfrm>
    </dsp:sp>
    <dsp:sp modelId="{2432AB7A-54BA-47E0-A22F-753C853DFCCC}">
      <dsp:nvSpPr>
        <dsp:cNvPr id="0" name=""/>
        <dsp:cNvSpPr/>
      </dsp:nvSpPr>
      <dsp:spPr>
        <a:xfrm>
          <a:off x="0" y="1975991"/>
          <a:ext cx="106680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0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/>
            <a:t>Economie (236)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/>
            <a:t>Construction (102)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/>
            <a:t>Agronomie (90)</a:t>
          </a:r>
          <a:endParaRPr lang="en-US" sz="1900" kern="1200"/>
        </a:p>
      </dsp:txBody>
      <dsp:txXfrm>
        <a:off x="0" y="1975991"/>
        <a:ext cx="10668000" cy="993600"/>
      </dsp:txXfrm>
    </dsp:sp>
    <dsp:sp modelId="{5B03E333-3856-46DE-BE38-8FB030267793}">
      <dsp:nvSpPr>
        <dsp:cNvPr id="0" name=""/>
        <dsp:cNvSpPr/>
      </dsp:nvSpPr>
      <dsp:spPr>
        <a:xfrm>
          <a:off x="0" y="2969591"/>
          <a:ext cx="10668000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b="1" kern="1200"/>
            <a:t>IFAPME Apprentissage</a:t>
          </a:r>
          <a:endParaRPr lang="en-US" sz="1800" b="1" kern="1200"/>
        </a:p>
      </dsp:txBody>
      <dsp:txXfrm>
        <a:off x="21932" y="2991523"/>
        <a:ext cx="10624136" cy="405416"/>
      </dsp:txXfrm>
    </dsp:sp>
    <dsp:sp modelId="{56B2FAA8-1B09-4EFE-845E-5F0D2E951910}">
      <dsp:nvSpPr>
        <dsp:cNvPr id="0" name=""/>
        <dsp:cNvSpPr/>
      </dsp:nvSpPr>
      <dsp:spPr>
        <a:xfrm>
          <a:off x="0" y="3418872"/>
          <a:ext cx="106680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0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/>
            <a:t>Construction (82)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/>
            <a:t>Alimentation (63)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BE" sz="1900" kern="1200"/>
            <a:t>Mobilité (60) et Commerce (60)</a:t>
          </a:r>
          <a:endParaRPr lang="en-US" sz="1900" kern="1200"/>
        </a:p>
      </dsp:txBody>
      <dsp:txXfrm>
        <a:off x="0" y="3418872"/>
        <a:ext cx="10668000" cy="993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BE99-00AF-4736-8239-F5300E9876DD}">
      <dsp:nvSpPr>
        <dsp:cNvPr id="0" name=""/>
        <dsp:cNvSpPr/>
      </dsp:nvSpPr>
      <dsp:spPr>
        <a:xfrm>
          <a:off x="4125" y="7614"/>
          <a:ext cx="2480500" cy="992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Promotion sociale</a:t>
          </a:r>
          <a:endParaRPr lang="en-US" sz="1800" kern="1200"/>
        </a:p>
      </dsp:txBody>
      <dsp:txXfrm>
        <a:off x="4125" y="7614"/>
        <a:ext cx="2480500" cy="992200"/>
      </dsp:txXfrm>
    </dsp:sp>
    <dsp:sp modelId="{B584C389-1CD6-4CBB-B0BC-5C5115A5632A}">
      <dsp:nvSpPr>
        <dsp:cNvPr id="0" name=""/>
        <dsp:cNvSpPr/>
      </dsp:nvSpPr>
      <dsp:spPr>
        <a:xfrm>
          <a:off x="4125" y="999815"/>
          <a:ext cx="2480500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kern="1200"/>
            <a:t>Economie</a:t>
          </a:r>
          <a:endParaRPr lang="en-US" sz="1800" kern="120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Arts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err="1"/>
            <a:t>Hôtellerie</a:t>
          </a:r>
          <a:endParaRPr lang="en-US" sz="1800" kern="1200"/>
        </a:p>
      </dsp:txBody>
      <dsp:txXfrm>
        <a:off x="4125" y="999815"/>
        <a:ext cx="2480500" cy="2064240"/>
      </dsp:txXfrm>
    </dsp:sp>
    <dsp:sp modelId="{E23FA9DF-6EF4-490F-ACCB-790342993C23}">
      <dsp:nvSpPr>
        <dsp:cNvPr id="0" name=""/>
        <dsp:cNvSpPr/>
      </dsp:nvSpPr>
      <dsp:spPr>
        <a:xfrm>
          <a:off x="2831896" y="7614"/>
          <a:ext cx="2480500" cy="992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IFAPME Chef d’entreprise</a:t>
          </a:r>
          <a:endParaRPr lang="en-US" sz="1800" kern="1200"/>
        </a:p>
      </dsp:txBody>
      <dsp:txXfrm>
        <a:off x="2831896" y="7614"/>
        <a:ext cx="2480500" cy="992200"/>
      </dsp:txXfrm>
    </dsp:sp>
    <dsp:sp modelId="{53100A0E-049E-4CF7-B5DC-18A78F4C3A40}">
      <dsp:nvSpPr>
        <dsp:cNvPr id="0" name=""/>
        <dsp:cNvSpPr/>
      </dsp:nvSpPr>
      <dsp:spPr>
        <a:xfrm>
          <a:off x="2831896" y="999815"/>
          <a:ext cx="2480500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kern="1200"/>
            <a:t>Alimentation</a:t>
          </a:r>
          <a:endParaRPr lang="en-US" sz="1800" kern="120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err="1"/>
            <a:t>Prestataire</a:t>
          </a:r>
          <a:r>
            <a:rPr lang="en-US" sz="1800" kern="1200"/>
            <a:t> de services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Construction</a:t>
          </a:r>
        </a:p>
      </dsp:txBody>
      <dsp:txXfrm>
        <a:off x="2831896" y="999815"/>
        <a:ext cx="2480500" cy="2064240"/>
      </dsp:txXfrm>
    </dsp:sp>
    <dsp:sp modelId="{CA4563B8-340A-48B4-9DD0-E420E632284F}">
      <dsp:nvSpPr>
        <dsp:cNvPr id="0" name=""/>
        <dsp:cNvSpPr/>
      </dsp:nvSpPr>
      <dsp:spPr>
        <a:xfrm>
          <a:off x="5659667" y="7614"/>
          <a:ext cx="2480500" cy="992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/>
            <a:t>Forem</a:t>
          </a:r>
          <a:endParaRPr lang="en-US" sz="1800" kern="1200"/>
        </a:p>
      </dsp:txBody>
      <dsp:txXfrm>
        <a:off x="5659667" y="7614"/>
        <a:ext cx="2480500" cy="992200"/>
      </dsp:txXfrm>
    </dsp:sp>
    <dsp:sp modelId="{40B1276D-8ED3-4EF7-BF8A-01AA864D050F}">
      <dsp:nvSpPr>
        <dsp:cNvPr id="0" name=""/>
        <dsp:cNvSpPr/>
      </dsp:nvSpPr>
      <dsp:spPr>
        <a:xfrm>
          <a:off x="5659667" y="999815"/>
          <a:ext cx="2480500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800" kern="1200"/>
            <a:t>Gestion et secrétariat</a:t>
          </a:r>
          <a:endParaRPr lang="en-US" sz="1800" kern="120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err="1"/>
            <a:t>Langues</a:t>
          </a:r>
          <a:endParaRPr lang="en-US" sz="1800" kern="120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Construction</a:t>
          </a:r>
        </a:p>
      </dsp:txBody>
      <dsp:txXfrm>
        <a:off x="5659667" y="999815"/>
        <a:ext cx="2480500" cy="2064240"/>
      </dsp:txXfrm>
    </dsp:sp>
    <dsp:sp modelId="{E406377E-07A8-4A4E-A950-33514DE2C5ED}">
      <dsp:nvSpPr>
        <dsp:cNvPr id="0" name=""/>
        <dsp:cNvSpPr/>
      </dsp:nvSpPr>
      <dsp:spPr>
        <a:xfrm>
          <a:off x="8487437" y="7614"/>
          <a:ext cx="2480500" cy="992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CISP</a:t>
          </a:r>
        </a:p>
      </dsp:txBody>
      <dsp:txXfrm>
        <a:off x="8487437" y="7614"/>
        <a:ext cx="2480500" cy="992200"/>
      </dsp:txXfrm>
    </dsp:sp>
    <dsp:sp modelId="{7E8FA781-E465-4F8F-ACE6-1B4E119A96E3}">
      <dsp:nvSpPr>
        <dsp:cNvPr id="0" name=""/>
        <dsp:cNvSpPr/>
      </dsp:nvSpPr>
      <dsp:spPr>
        <a:xfrm>
          <a:off x="8487437" y="999815"/>
          <a:ext cx="2480500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Agriculture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err="1"/>
            <a:t>Hôtellerie</a:t>
          </a:r>
          <a:endParaRPr lang="en-US" sz="1800" kern="120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err="1"/>
            <a:t>Industrie</a:t>
          </a:r>
          <a:endParaRPr lang="en-US" sz="1800" kern="1200"/>
        </a:p>
      </dsp:txBody>
      <dsp:txXfrm>
        <a:off x="8487437" y="999815"/>
        <a:ext cx="2480500" cy="2064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F68E-4DA7-452B-828C-DDD83795AD26}">
      <dsp:nvSpPr>
        <dsp:cNvPr id="0" name=""/>
        <dsp:cNvSpPr/>
      </dsp:nvSpPr>
      <dsp:spPr>
        <a:xfrm>
          <a:off x="0" y="922351"/>
          <a:ext cx="10927829" cy="1844702"/>
        </a:xfrm>
        <a:prstGeom prst="roundRect">
          <a:avLst>
            <a:gd name="adj" fmla="val 10000"/>
          </a:avLst>
        </a:prstGeom>
        <a:solidFill>
          <a:srgbClr val="DD06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/>
            <a:t>Chapitre 3 – Thématiques communes: liste des métiers prioritaires</a:t>
          </a:r>
          <a:endParaRPr lang="en-US" sz="3600" kern="1200"/>
        </a:p>
      </dsp:txBody>
      <dsp:txXfrm>
        <a:off x="54029" y="976380"/>
        <a:ext cx="10819771" cy="17366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F68E-4DA7-452B-828C-DDD83795AD26}">
      <dsp:nvSpPr>
        <dsp:cNvPr id="0" name=""/>
        <dsp:cNvSpPr/>
      </dsp:nvSpPr>
      <dsp:spPr>
        <a:xfrm>
          <a:off x="0" y="922351"/>
          <a:ext cx="10927829" cy="1844702"/>
        </a:xfrm>
        <a:prstGeom prst="roundRect">
          <a:avLst>
            <a:gd name="adj" fmla="val 10000"/>
          </a:avLst>
        </a:prstGeom>
        <a:solidFill>
          <a:srgbClr val="DD06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/>
            <a:t>Chapitre 4 – Thématiques communes: recommandations</a:t>
          </a:r>
          <a:endParaRPr lang="en-US" sz="3600" kern="1200"/>
        </a:p>
      </dsp:txBody>
      <dsp:txXfrm>
        <a:off x="54029" y="976380"/>
        <a:ext cx="10819771" cy="1736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0.65163</cdr:x>
      <cdr:y>0.87321</cdr:y>
    </cdr:from>
    <cdr:to>
      <cdr:x>0.73033</cdr:x>
      <cdr:y>0.90536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E5A67A86-7909-45B6-9DD9-5EA74E168D70}"/>
            </a:ext>
          </a:extLst>
        </cdr:cNvPr>
        <cdr:cNvSpPr txBox="1"/>
      </cdr:nvSpPr>
      <cdr:spPr>
        <a:xfrm xmlns:a="http://schemas.openxmlformats.org/drawingml/2006/main">
          <a:off x="6898640" y="4968240"/>
          <a:ext cx="833120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B9DE45B-2C9A-4805-9813-AB0EC2CF6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BC8EC1-D57D-4064-BA86-4086A40DD1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958AB-7901-43A8-8000-731BD36C6310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12182B-CB68-4C38-93E6-459F150C25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8956E9-0E8C-4F01-A83A-9327E7593F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FAC41-C54F-4B1B-8FB8-26CFCDCDC76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6073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C78E3-0420-4A14-BBE8-C7CD621D9B1E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43474-1925-4AC5-A95A-6CEA402AF72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217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err="1"/>
              <a:t>Tx</a:t>
            </a:r>
            <a:r>
              <a:rPr lang="fr-BE"/>
              <a:t> activité 2018 = pop active / pop </a:t>
            </a:r>
            <a:r>
              <a:rPr lang="fr-BE" err="1"/>
              <a:t>äge</a:t>
            </a:r>
            <a:r>
              <a:rPr lang="fr-BE"/>
              <a:t> de travailler. Wallonie : 68,2%, Lux: 69,9%. </a:t>
            </a:r>
          </a:p>
          <a:p>
            <a:r>
              <a:rPr lang="fr-BE" err="1"/>
              <a:t>Tx</a:t>
            </a:r>
            <a:r>
              <a:rPr lang="fr-BE"/>
              <a:t> emploi 2018 = pop active / pop âge travailler. Wallonie : 59,2% Lux : 63,7%</a:t>
            </a:r>
          </a:p>
          <a:p>
            <a:r>
              <a:rPr lang="fr-BE" err="1"/>
              <a:t>Tx</a:t>
            </a:r>
            <a:r>
              <a:rPr lang="fr-BE"/>
              <a:t> chômage = actifs inoccupés/pop active : Wallonie : 13,1% Lux :8,8%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3474-1925-4AC5-A95A-6CEA402AF726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967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err="1"/>
              <a:t>Tx</a:t>
            </a:r>
            <a:r>
              <a:rPr lang="fr-BE"/>
              <a:t> </a:t>
            </a:r>
            <a:r>
              <a:rPr lang="fr-BE" err="1"/>
              <a:t>chôm</a:t>
            </a:r>
            <a:r>
              <a:rPr lang="fr-BE"/>
              <a:t> 2018 :  Lux 8,8% (le plus bas de toute la Wallonie), Wallonie 13,1% </a:t>
            </a:r>
          </a:p>
          <a:p>
            <a:r>
              <a:rPr lang="fr-BE" err="1"/>
              <a:t>Tx</a:t>
            </a:r>
            <a:r>
              <a:rPr lang="fr-BE"/>
              <a:t> emploi 2018 : Lux 63,7% , Wallonie : 59,2%. Evolution la plus faible de tous les bassins en 10 ans. Ecart entre Lux et RW se réduit.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3474-1925-4AC5-A95A-6CEA402AF726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13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Travailleurs résidents en B et salariés Lux (31/03/2020) : 47.560. Le top des 3 premiers secteurs est établi sur les travailleurs résidents en B.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3474-1925-4AC5-A95A-6CEA402AF726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108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Par secteur: agriculture : 21,2%, industrie : 22,3%, commerce : 24,7%, prof lib : 23,9%, services : 7,5%</a:t>
            </a:r>
          </a:p>
          <a:p>
            <a:r>
              <a:rPr lang="fr-BE"/>
              <a:t>Ici, top des professions indépendants et aidants! Cultivateurs: 88,8% à titre principal.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3474-1925-4AC5-A95A-6CEA402AF726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400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err="1"/>
              <a:t>Niv</a:t>
            </a:r>
            <a:r>
              <a:rPr lang="fr-BE"/>
              <a:t> études : Primaires + secondaires de base = 2.193 (soit 18,7%) + 2.294 secondaire 2</a:t>
            </a:r>
            <a:r>
              <a:rPr lang="fr-BE" baseline="30000"/>
              <a:t>ème</a:t>
            </a:r>
            <a:r>
              <a:rPr lang="fr-BE"/>
              <a:t> degré (19,5%). En détails, études à l’étranger sans équivalence : 1.756, primaire –CEB : 1.605 , second base CEB : 157. NB. Il est possible de connaître la part de étude max primaire-1</a:t>
            </a:r>
            <a:r>
              <a:rPr lang="fr-BE" baseline="30000"/>
              <a:t>er</a:t>
            </a:r>
            <a:r>
              <a:rPr lang="fr-BE"/>
              <a:t> degré second par positionnement métier (mais à calculer).</a:t>
            </a:r>
          </a:p>
          <a:p>
            <a:r>
              <a:rPr lang="fr-BE"/>
              <a:t>RW= DE Lux sont plus jeunes qu’en Wallonie (19,1% en RW), moins nombreux à être inoccupés de longue durée (38,5% en RW), moins nombreux à ne pas avoir le permis qu’en RW (42,1% en RW).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3474-1925-4AC5-A95A-6CEA402AF726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740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Uniquement offres FOREM! Nb opportunités 2020 Lieu Travail : bâtiment : 5.995, </a:t>
            </a:r>
            <a:r>
              <a:rPr lang="fr-BE" dirty="0" err="1"/>
              <a:t>méca</a:t>
            </a:r>
            <a:r>
              <a:rPr lang="fr-BE" dirty="0"/>
              <a:t> : 4.030, transport et log : 2.660, total : 30.530 offres!</a:t>
            </a:r>
          </a:p>
          <a:p>
            <a:r>
              <a:rPr lang="fr-BE" dirty="0"/>
              <a:t>Part intérim: 63,7% (Wallonie 59,7%). Parts de l’intérim importantes dans le bâtiment (81,5%), </a:t>
            </a:r>
            <a:r>
              <a:rPr lang="fr-BE" dirty="0" err="1"/>
              <a:t>méca</a:t>
            </a:r>
            <a:r>
              <a:rPr lang="fr-BE" dirty="0"/>
              <a:t> (79,9%), T&amp;L (77,4%), </a:t>
            </a:r>
            <a:r>
              <a:rPr lang="fr-BE" dirty="0" err="1"/>
              <a:t>horeca</a:t>
            </a:r>
            <a:r>
              <a:rPr lang="fr-BE" dirty="0"/>
              <a:t> (67,4%). Moindres dans les services aux personnes (32,6%).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3474-1925-4AC5-A95A-6CEA402AF726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409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Par exemple,  nb offres au lieu de travail pour maçon : 1.414!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3474-1925-4AC5-A95A-6CEA402AF726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656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Mobilité = carrosserie, mécanique auto, alimentation = boucher – boulanger – restaurateur.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3474-1925-4AC5-A95A-6CEA402AF726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080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err="1"/>
              <a:t>Prom</a:t>
            </a:r>
            <a:r>
              <a:rPr lang="fr-BE"/>
              <a:t> soc: économie comprend les langues, et connaissances de gestion de base </a:t>
            </a:r>
          </a:p>
          <a:p>
            <a:r>
              <a:rPr lang="fr-BE" dirty="0"/>
              <a:t>Top 3 </a:t>
            </a:r>
            <a:r>
              <a:rPr lang="fr-BE" dirty="0" err="1"/>
              <a:t>prom</a:t>
            </a:r>
            <a:r>
              <a:rPr lang="fr-BE" dirty="0"/>
              <a:t> soc des épreuves intégrées : aide-soignant (79), aide </a:t>
            </a:r>
            <a:r>
              <a:rPr lang="fr-BE" dirty="0" err="1"/>
              <a:t>fam</a:t>
            </a:r>
            <a:r>
              <a:rPr lang="fr-BE" dirty="0"/>
              <a:t> (57), </a:t>
            </a:r>
            <a:r>
              <a:rPr lang="fr-BE" dirty="0" err="1"/>
              <a:t>techn</a:t>
            </a:r>
            <a:r>
              <a:rPr lang="fr-BE" dirty="0"/>
              <a:t>. </a:t>
            </a:r>
            <a:r>
              <a:rPr lang="fr-BE"/>
              <a:t>Compta (53)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43474-1925-4AC5-A95A-6CEA402AF726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957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CAA71-09A7-4E28-BF7E-3EFB5F951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13640C-4A0C-42D8-9F41-FDC8C5855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674954-9F64-45DC-B73D-F87C97E3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A9F6B7-4391-448B-A192-8A8309BA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10D63C-9E84-47D7-98AE-DED238B3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520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5ED65-C62A-4838-BCAB-9F5B03B3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5775F8-20A0-40EC-867C-D7B02A90D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99C5C0-F2E0-47B5-9105-C13D858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05AB67-872A-49D8-82E7-2B139392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DE529-61C7-42E6-AEFA-3D75BB3D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1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431B6A-2FCC-42D9-8FA7-EC1983535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C8ED20-6228-4833-9E6B-2708E078C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B1B5B8-F4FC-40C4-990A-E2F8DDDA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534A09-274D-4E95-8C79-1BE84567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612546-F8EE-4830-B63F-413AFCCF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31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7B50A-94EE-43F8-9D08-131E4F45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FED2F-CBC2-48A3-B0FE-F73D7588F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6F55E-08E0-4C63-986C-76A2A24D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904A92-AAFA-4481-A4BB-70D3988A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1DBDF2-9852-4E9E-9466-A8E3E7C9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244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1B1D0-D289-4787-8744-E991F1A8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0417F9-6E61-4E1E-A2C9-43EA7CC6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8D9E53-DD3F-4874-AD77-0EE87546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FFD1AC-9BBE-4368-A84C-F828073A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E1A48-AF6E-4E97-B065-B43D2D13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898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23C00-9DE0-44AE-B3B6-3834B3C5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101CE-7DDB-4DC4-AB0C-D6D07D7F1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581074-E047-4653-A6F6-544F642BE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9ADC10-4229-40F2-BD0F-F2A0F753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2F2646-1948-428F-9096-AF3BE62F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38DE8B-F816-4D19-87A3-0CD5978D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81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71FBC-4B93-4B37-A07E-A94D20DE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8460BC-9948-49F7-95F9-1B93A4DB9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A20E05-E150-4B6D-8CF2-67956CD00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D46116-7628-4A8F-9310-4FF65EA92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5B94EB-6333-4C1A-AB3D-25486E9E7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2C5752-CF2A-43B4-BEE4-F020E0D6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992467-4C5F-498E-B0ED-E39B739A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C88FB0-2CD7-4BD5-BBEB-2E84E63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787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C99CD9-2A46-40FD-913F-C080C086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6AADD6-22B6-4DD4-9E35-4AAD27A8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8F6D2D-3933-447D-A8EB-4D04AD23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B6351E-27C4-4A77-806A-4A624303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921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79D97E-B665-4818-85DB-4FB23C6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D7D3A6-ED15-4392-8260-9208D731D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1F4988-C303-4793-B4F9-B1221526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662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8D95A-CC40-4C26-AA8E-AD7D25B8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7C0F8-C8E6-4EAD-AC92-1734D081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7DCA81-C86D-4756-932D-085A3614F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87FDC2-A6FD-43A4-81ED-1E649B26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66D43B-0D78-4561-BD45-67C96E70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43950B-5B79-40C4-AA75-E9E67E3C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907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A40B2-EF37-4CB2-832A-374331B9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2CAE6E3-DC45-47A8-8548-3AEDD0380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DA07ED-08BB-4912-A021-FACA812FD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A1924B-516F-4825-BE08-49C50DC3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02997C-52A4-4F62-8FAF-97DA9B06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0ED177-3B5F-4E64-8751-0A621E4B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862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8D81EC-9404-4A8E-B06E-A955423D1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8F4A1F-CE47-4653-A71F-2D7EE8BD6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B7E9C-9485-48F9-9986-F517D07BC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4F5A-69E7-4B0F-BB98-ECFD4BEBF229}" type="datetimeFigureOut">
              <a:rPr lang="fr-BE" smtClean="0"/>
              <a:t>24-02-22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99B068-5B6F-44C9-A08F-A90FDBE8D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AB81AE-85B0-44F5-9D48-5F641E469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217A4-9942-4D08-815D-030D170130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339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2.svg"/><Relationship Id="rId21" Type="http://schemas.openxmlformats.org/officeDocument/2006/relationships/image" Target="../media/image50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1de8d8000e5e80de1b53cb8/interactive-content-hot-air-balloon-timeline" TargetMode="External"/><Relationship Id="rId2" Type="http://schemas.openxmlformats.org/officeDocument/2006/relationships/hyperlink" Target="https://view.genial.ly/61dbfb3ac1a6820d6adb5e53/interactive-content-chauffagist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5278C8-DA42-4D93-86A0-D5A57F20B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fr-BE" sz="4000" b="1">
                <a:solidFill>
                  <a:srgbClr val="FFFFFF"/>
                </a:solidFill>
              </a:rPr>
              <a:t>Rapport analytique et prospectif 2021</a:t>
            </a: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A470BA4-204D-47C3-93D3-26112083E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2263849"/>
            <a:ext cx="7225748" cy="23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0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4BB50E7-FB77-4D9B-9FD3-C9DFCE506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09538"/>
              </p:ext>
            </p:extLst>
          </p:nvPr>
        </p:nvGraphicFramePr>
        <p:xfrm>
          <a:off x="640080" y="616234"/>
          <a:ext cx="11204573" cy="594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822">
                  <a:extLst>
                    <a:ext uri="{9D8B030D-6E8A-4147-A177-3AD203B41FA5}">
                      <a16:colId xmlns:a16="http://schemas.microsoft.com/office/drawing/2014/main" val="3914274891"/>
                    </a:ext>
                  </a:extLst>
                </a:gridCol>
                <a:gridCol w="6259751">
                  <a:extLst>
                    <a:ext uri="{9D8B030D-6E8A-4147-A177-3AD203B41FA5}">
                      <a16:colId xmlns:a16="http://schemas.microsoft.com/office/drawing/2014/main" val="1417642454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137955680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292740646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1620876004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Top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Libellé métier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Nb opportunités 2020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Pénurie quantitative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Tension qualitative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00787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Ouvrier de la maçonnerie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434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6762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Mécanicien de véhicules particuliers et industriels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385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29551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Conducteur de transport de marchandises (réseau routier)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314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58450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7D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Nettoyeur de locaux et de surfaces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7D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302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7D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7D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7DA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48894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Electricien du bâtiment et des travaux publics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290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655295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Vendeur en produits frais (commerce de détail)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256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105189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Aide-soignant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239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25270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7D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Employé de ménage à domicile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7D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235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7D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7D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A7DA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23124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Infirmier généraliste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226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6071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Serveur en restauration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215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55482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Installateur d'équipements sanitaires et thermiques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205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245862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Réalisateur d'ouvrages en bois et matériaux associés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205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607846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Agent de manipulation et de déplacement des charges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192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80650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 err="1">
                          <a:solidFill>
                            <a:schemeClr val="tx1"/>
                          </a:solidFill>
                          <a:effectLst/>
                        </a:rPr>
                        <a:t>Polymaintenicien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186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01780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Couvreur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185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66F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707731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Agent administratif d'entreprise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175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54764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Aide de cuisine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175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454178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Agent du stockage et de la répartition de marchandises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170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8872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969922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Cuisinier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165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84B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406478"/>
                  </a:ext>
                </a:extLst>
              </a:tr>
              <a:tr h="27268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Soudeur</a:t>
                      </a:r>
                      <a:endParaRPr lang="fr-BE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163 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BE" sz="16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72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5567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19EA021-CB1D-40AB-9785-DDC080056FFB}"/>
              </a:ext>
            </a:extLst>
          </p:cNvPr>
          <p:cNvSpPr txBox="1"/>
          <p:nvPr/>
        </p:nvSpPr>
        <p:spPr>
          <a:xfrm>
            <a:off x="641987" y="179749"/>
            <a:ext cx="1090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>
                <a:solidFill>
                  <a:srgbClr val="DD066F"/>
                </a:solidFill>
              </a:rPr>
              <a:t>10.870 opportunités d’emploi – 30.530 offres au lieu de travail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12013F4-10FB-41DF-A077-83E7B7332CFB}"/>
              </a:ext>
            </a:extLst>
          </p:cNvPr>
          <p:cNvSpPr txBox="1"/>
          <p:nvPr/>
        </p:nvSpPr>
        <p:spPr>
          <a:xfrm>
            <a:off x="123392" y="6563924"/>
            <a:ext cx="3463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/>
              <a:t>Source: Forem, 2020, opportunités Internet</a:t>
            </a:r>
          </a:p>
        </p:txBody>
      </p:sp>
    </p:spTree>
    <p:extLst>
      <p:ext uri="{BB962C8B-B14F-4D97-AF65-F5344CB8AC3E}">
        <p14:creationId xmlns:p14="http://schemas.microsoft.com/office/powerpoint/2010/main" val="22506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D8EEDB-C979-47BF-8DFC-2F7CD4D9CD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946922"/>
            <a:ext cx="10515600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BE" sz="2000" b="1">
              <a:solidFill>
                <a:srgbClr val="DD066F"/>
              </a:solidFill>
            </a:endParaRPr>
          </a:p>
          <a:p>
            <a:pPr marL="0" indent="0">
              <a:buNone/>
            </a:pPr>
            <a:endParaRPr lang="fr-BE" sz="2800" b="1">
              <a:solidFill>
                <a:srgbClr val="DD066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5" y="68558"/>
            <a:ext cx="49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Opportunités d’emploi GDL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28C6C8-9492-462E-9B13-CAFDC02CA0C9}"/>
              </a:ext>
            </a:extLst>
          </p:cNvPr>
          <p:cNvSpPr txBox="1"/>
          <p:nvPr/>
        </p:nvSpPr>
        <p:spPr>
          <a:xfrm>
            <a:off x="346912" y="6470910"/>
            <a:ext cx="45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r>
              <a:rPr lang="fr-BE"/>
              <a:t>Source:  ADEM, postes déclarés en 2020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E797BD4-4AB8-4624-98F5-7087CCC88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13491"/>
              </p:ext>
            </p:extLst>
          </p:nvPr>
        </p:nvGraphicFramePr>
        <p:xfrm>
          <a:off x="1381760" y="1839002"/>
          <a:ext cx="8764473" cy="4236749"/>
        </p:xfrm>
        <a:graphic>
          <a:graphicData uri="http://schemas.openxmlformats.org/drawingml/2006/table">
            <a:tbl>
              <a:tblPr firstRow="1" firstCol="1" lastRow="1" bandRow="1">
                <a:tableStyleId>{D27102A9-8310-4765-A935-A1911B00CA55}</a:tableStyleId>
              </a:tblPr>
              <a:tblGrid>
                <a:gridCol w="7368025">
                  <a:extLst>
                    <a:ext uri="{9D8B030D-6E8A-4147-A177-3AD203B41FA5}">
                      <a16:colId xmlns:a16="http://schemas.microsoft.com/office/drawing/2014/main" val="2404416371"/>
                    </a:ext>
                  </a:extLst>
                </a:gridCol>
                <a:gridCol w="1396448">
                  <a:extLst>
                    <a:ext uri="{9D8B030D-6E8A-4147-A177-3AD203B41FA5}">
                      <a16:colId xmlns:a16="http://schemas.microsoft.com/office/drawing/2014/main" val="1337475084"/>
                    </a:ext>
                  </a:extLst>
                </a:gridCol>
              </a:tblGrid>
              <a:tr h="350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chemeClr val="tx1"/>
                          </a:solidFill>
                          <a:effectLst/>
                        </a:rPr>
                        <a:t>Postes déclarés ADEM -Libellé métier</a:t>
                      </a:r>
                      <a:endParaRPr lang="fr-BE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chemeClr val="tx1"/>
                          </a:solidFill>
                          <a:effectLst/>
                        </a:rPr>
                        <a:t>Total 2020</a:t>
                      </a:r>
                      <a:endParaRPr lang="fr-BE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69365"/>
                  </a:ext>
                </a:extLst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000000"/>
                          </a:solidFill>
                          <a:effectLst/>
                        </a:rPr>
                        <a:t>Comptabilité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solidFill>
                            <a:srgbClr val="000000"/>
                          </a:solidFill>
                          <a:effectLst/>
                        </a:rPr>
                        <a:t>1324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95332"/>
                  </a:ext>
                </a:extLst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000000"/>
                          </a:solidFill>
                          <a:effectLst/>
                        </a:rPr>
                        <a:t>Études et développement informatique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solidFill>
                            <a:srgbClr val="000000"/>
                          </a:solidFill>
                          <a:effectLst/>
                        </a:rPr>
                        <a:t>1239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4958"/>
                  </a:ext>
                </a:extLst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000000"/>
                          </a:solidFill>
                          <a:effectLst/>
                        </a:rPr>
                        <a:t>Secrétariat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solidFill>
                            <a:srgbClr val="000000"/>
                          </a:solidFill>
                          <a:effectLst/>
                        </a:rPr>
                        <a:t>1097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5850"/>
                  </a:ext>
                </a:extLst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000000"/>
                          </a:solidFill>
                          <a:effectLst/>
                        </a:rPr>
                        <a:t>Nettoyage de locaux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3A7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solidFill>
                            <a:srgbClr val="000000"/>
                          </a:solidFill>
                          <a:effectLst/>
                        </a:rPr>
                        <a:t>1044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3A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31355"/>
                  </a:ext>
                </a:extLst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000000"/>
                          </a:solidFill>
                          <a:effectLst/>
                        </a:rPr>
                        <a:t>Conseil en organisation et management d'entreprise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solidFill>
                            <a:srgbClr val="000000"/>
                          </a:solidFill>
                          <a:effectLst/>
                        </a:rPr>
                        <a:t>845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85388"/>
                  </a:ext>
                </a:extLst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000000"/>
                          </a:solidFill>
                          <a:effectLst/>
                        </a:rPr>
                        <a:t>Personnel de cuisine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D84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solidFill>
                            <a:srgbClr val="000000"/>
                          </a:solidFill>
                          <a:effectLst/>
                        </a:rPr>
                        <a:t>802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D8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75870"/>
                  </a:ext>
                </a:extLst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000000"/>
                          </a:solidFill>
                          <a:effectLst/>
                        </a:rPr>
                        <a:t>Maçonnerie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D066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solidFill>
                            <a:srgbClr val="000000"/>
                          </a:solidFill>
                          <a:effectLst/>
                        </a:rPr>
                        <a:t>792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D066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30132"/>
                  </a:ext>
                </a:extLst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000000"/>
                          </a:solidFill>
                          <a:effectLst/>
                        </a:rPr>
                        <a:t>Défense et conseil juridique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solidFill>
                            <a:srgbClr val="000000"/>
                          </a:solidFill>
                          <a:effectLst/>
                        </a:rPr>
                        <a:t>735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69147"/>
                  </a:ext>
                </a:extLst>
              </a:tr>
              <a:tr h="380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000000"/>
                          </a:solidFill>
                          <a:effectLst/>
                        </a:rPr>
                        <a:t>Entretien des espaces verts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solidFill>
                            <a:srgbClr val="000000"/>
                          </a:solidFill>
                          <a:effectLst/>
                        </a:rPr>
                        <a:t>731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41474"/>
                  </a:ext>
                </a:extLst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000000"/>
                          </a:solidFill>
                          <a:effectLst/>
                        </a:rPr>
                        <a:t>Audit et contrôle comptables et financiers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solidFill>
                            <a:srgbClr val="000000"/>
                          </a:solidFill>
                          <a:effectLst/>
                        </a:rPr>
                        <a:t>730</a:t>
                      </a:r>
                      <a:endParaRPr lang="fr-B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35367"/>
                  </a:ext>
                </a:extLst>
              </a:tr>
              <a:tr h="35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F6CD79"/>
                          </a:solidFill>
                          <a:effectLst/>
                        </a:rPr>
                        <a:t>Total des postes déclarés à l’ADEM </a:t>
                      </a:r>
                      <a:endParaRPr lang="fr-BE" sz="1600">
                        <a:solidFill>
                          <a:srgbClr val="F6CD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b="1">
                          <a:solidFill>
                            <a:srgbClr val="F6CD79"/>
                          </a:solidFill>
                          <a:effectLst/>
                        </a:rPr>
                        <a:t>36.056</a:t>
                      </a:r>
                      <a:endParaRPr lang="fr-BE" sz="1600">
                        <a:solidFill>
                          <a:srgbClr val="F6CD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61260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AD2B9D3E-990C-4F9C-AD15-84BCD1CF655B}"/>
              </a:ext>
            </a:extLst>
          </p:cNvPr>
          <p:cNvSpPr txBox="1"/>
          <p:nvPr/>
        </p:nvSpPr>
        <p:spPr>
          <a:xfrm>
            <a:off x="914400" y="957018"/>
            <a:ext cx="1090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>
                <a:solidFill>
                  <a:srgbClr val="DD066F"/>
                </a:solidFill>
              </a:rPr>
              <a:t>36.056 postes déclarés à l’ADEM - GDL d’emploi</a:t>
            </a:r>
          </a:p>
        </p:txBody>
      </p:sp>
    </p:spTree>
    <p:extLst>
      <p:ext uri="{BB962C8B-B14F-4D97-AF65-F5344CB8AC3E}">
        <p14:creationId xmlns:p14="http://schemas.microsoft.com/office/powerpoint/2010/main" val="17295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A3F485-1D1F-4217-B77B-8C1F66FF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BE" sz="4000">
                <a:solidFill>
                  <a:srgbClr val="FFFFFF"/>
                </a:solidFill>
              </a:rPr>
              <a:t>Rapport analytique et prospectif 2021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F9C5AD46-9367-4AD6-AB87-C6FDF6802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76723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53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D8EEDB-C979-47BF-8DFC-2F7CD4D9CD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946922"/>
            <a:ext cx="10515600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BE" sz="2000" b="1">
              <a:solidFill>
                <a:srgbClr val="DD066F"/>
              </a:solidFill>
            </a:endParaRPr>
          </a:p>
          <a:p>
            <a:pPr marL="0" indent="0">
              <a:buNone/>
            </a:pPr>
            <a:endParaRPr lang="fr-BE" sz="2800" b="1">
              <a:solidFill>
                <a:srgbClr val="DD066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4" y="68558"/>
            <a:ext cx="1084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Offre d’enseignement qualifiant et de formation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28C6C8-9492-462E-9B13-CAFDC02CA0C9}"/>
              </a:ext>
            </a:extLst>
          </p:cNvPr>
          <p:cNvSpPr txBox="1"/>
          <p:nvPr/>
        </p:nvSpPr>
        <p:spPr>
          <a:xfrm>
            <a:off x="305536" y="6211669"/>
            <a:ext cx="11428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pPr marL="457200" algn="ctr"/>
            <a:r>
              <a:rPr lang="fr-BE"/>
              <a:t>Sources:  DGEO-OQMT, 2019-2020 ; IFAPME 2019-2020; Promotion sociale 2018-2019; Forem, FP 2020; Service public de Wallonie, économie emploi formation recherche, 2019 ; AVIQ, 2019; Rapports d’activités des CTA 2020; CVDC, 2018-2020 ; calculs IBEFE</a:t>
            </a:r>
          </a:p>
          <a:p>
            <a:pPr marL="457200" algn="ctr">
              <a:lnSpc>
                <a:spcPct val="200000"/>
              </a:lnSpc>
            </a:pPr>
            <a:endParaRPr lang="fr-BE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BE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5650C91-B23C-47F8-B891-3777F2E96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769026"/>
              </p:ext>
            </p:extLst>
          </p:nvPr>
        </p:nvGraphicFramePr>
        <p:xfrm>
          <a:off x="1270000" y="1143635"/>
          <a:ext cx="9560561" cy="4632961"/>
        </p:xfrm>
        <a:graphic>
          <a:graphicData uri="http://schemas.openxmlformats.org/drawingml/2006/table">
            <a:tbl>
              <a:tblPr firstRow="1" firstCol="1" lastCol="1">
                <a:tableStyleId>{D27102A9-8310-4765-A935-A1911B00CA55}</a:tableStyleId>
              </a:tblPr>
              <a:tblGrid>
                <a:gridCol w="4871456">
                  <a:extLst>
                    <a:ext uri="{9D8B030D-6E8A-4147-A177-3AD203B41FA5}">
                      <a16:colId xmlns:a16="http://schemas.microsoft.com/office/drawing/2014/main" val="3827674910"/>
                    </a:ext>
                  </a:extLst>
                </a:gridCol>
                <a:gridCol w="1563035">
                  <a:extLst>
                    <a:ext uri="{9D8B030D-6E8A-4147-A177-3AD203B41FA5}">
                      <a16:colId xmlns:a16="http://schemas.microsoft.com/office/drawing/2014/main" val="102790700"/>
                    </a:ext>
                  </a:extLst>
                </a:gridCol>
                <a:gridCol w="1563035">
                  <a:extLst>
                    <a:ext uri="{9D8B030D-6E8A-4147-A177-3AD203B41FA5}">
                      <a16:colId xmlns:a16="http://schemas.microsoft.com/office/drawing/2014/main" val="345476826"/>
                    </a:ext>
                  </a:extLst>
                </a:gridCol>
                <a:gridCol w="1563035">
                  <a:extLst>
                    <a:ext uri="{9D8B030D-6E8A-4147-A177-3AD203B41FA5}">
                      <a16:colId xmlns:a16="http://schemas.microsoft.com/office/drawing/2014/main" val="2466380047"/>
                    </a:ext>
                  </a:extLst>
                </a:gridCol>
              </a:tblGrid>
              <a:tr h="349820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Formation initiale</a:t>
                      </a:r>
                      <a:endParaRPr lang="fr-B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09725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Enseignement ordinaire qualifiant plein exercice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7.286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élèves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874217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CEFA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570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apprenants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8783178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IFAPME apprentissage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366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apprenants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3507690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Enseignement spécialisé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174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inscrits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3109744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Formation pour adultes</a:t>
                      </a:r>
                      <a:endParaRPr lang="fr-B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86094"/>
                  </a:ext>
                </a:extLst>
              </a:tr>
              <a:tr h="287144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Enseignement de promotion sociale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3.341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inscriptions max.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995545"/>
                  </a:ext>
                </a:extLst>
              </a:tr>
              <a:tr h="30317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IFAPME année préparatoire et chef d'entreprise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587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inscrits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5807101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Forem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1.496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contrats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1529325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CISP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469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stagiaires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5127960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CFISPA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apprenants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3004709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Formation complémentaire</a:t>
                      </a:r>
                      <a:endParaRPr lang="fr-B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785473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Centres de compétence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2.640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contrats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9734121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Centres de technologie avancée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14.745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heures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6864577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Validation des compétences</a:t>
                      </a:r>
                      <a:endParaRPr lang="fr-BE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chemeClr val="tx1"/>
                          </a:solidFill>
                          <a:effectLst/>
                        </a:rPr>
                        <a:t> épreuves</a:t>
                      </a:r>
                      <a:endParaRPr lang="fr-BE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270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10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D8EEDB-C979-47BF-8DFC-2F7CD4D9CD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946922"/>
            <a:ext cx="10515600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BE" sz="2000" b="1">
              <a:solidFill>
                <a:srgbClr val="DD066F"/>
              </a:solidFill>
            </a:endParaRPr>
          </a:p>
          <a:p>
            <a:pPr marL="0" indent="0">
              <a:buNone/>
            </a:pPr>
            <a:endParaRPr lang="fr-BE" sz="2800" b="1">
              <a:solidFill>
                <a:srgbClr val="DD066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4" y="68558"/>
            <a:ext cx="1084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Offre d’enseignement qualifiant et de formation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28C6C8-9492-462E-9B13-CAFDC02CA0C9}"/>
              </a:ext>
            </a:extLst>
          </p:cNvPr>
          <p:cNvSpPr txBox="1"/>
          <p:nvPr/>
        </p:nvSpPr>
        <p:spPr>
          <a:xfrm>
            <a:off x="305536" y="6211669"/>
            <a:ext cx="11428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pPr marL="457200" algn="ctr"/>
            <a:r>
              <a:rPr lang="fr-BE"/>
              <a:t>Sources:  DGEO-OQMT, 2019-2020 ; IFAPME 2019-2020; Promotion sociale 2018-2019; Forem, FP 2020; Service public de Wallonie, économie emploi formation recherche, 2019 ; AVIQ, 2019; Rapports d’activités des CTA 2020; CVDC, 2018-2020 ; calculs IBEFE</a:t>
            </a:r>
          </a:p>
          <a:p>
            <a:pPr marL="457200" algn="ctr">
              <a:lnSpc>
                <a:spcPct val="200000"/>
              </a:lnSpc>
            </a:pPr>
            <a:endParaRPr lang="fr-BE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C92837-4E10-4163-87E9-C0B96778E348}"/>
              </a:ext>
            </a:extLst>
          </p:cNvPr>
          <p:cNvSpPr txBox="1"/>
          <p:nvPr/>
        </p:nvSpPr>
        <p:spPr>
          <a:xfrm>
            <a:off x="914400" y="957018"/>
            <a:ext cx="1090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>
                <a:solidFill>
                  <a:srgbClr val="DD066F"/>
                </a:solidFill>
              </a:rPr>
              <a:t>Formation initiale - Top 3 des secteurs</a:t>
            </a:r>
          </a:p>
        </p:txBody>
      </p:sp>
      <p:graphicFrame>
        <p:nvGraphicFramePr>
          <p:cNvPr id="28" name="ZoneTexte 1">
            <a:extLst>
              <a:ext uri="{FF2B5EF4-FFF2-40B4-BE49-F238E27FC236}">
                <a16:creationId xmlns:a16="http://schemas.microsoft.com/office/drawing/2014/main" id="{E39140D1-AD29-4A58-AA78-8C24C018E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643193"/>
              </p:ext>
            </p:extLst>
          </p:nvPr>
        </p:nvGraphicFramePr>
        <p:xfrm>
          <a:off x="762000" y="1561290"/>
          <a:ext cx="10668000" cy="449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802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>
            <a:extLst>
              <a:ext uri="{FF2B5EF4-FFF2-40B4-BE49-F238E27FC236}">
                <a16:creationId xmlns:a16="http://schemas.microsoft.com/office/drawing/2014/main" id="{1304D9ED-E646-4E54-BC31-6B91D5C0ECE7}"/>
              </a:ext>
            </a:extLst>
          </p:cNvPr>
          <p:cNvSpPr/>
          <p:nvPr/>
        </p:nvSpPr>
        <p:spPr>
          <a:xfrm>
            <a:off x="9230153" y="5340333"/>
            <a:ext cx="1608733" cy="772160"/>
          </a:xfrm>
          <a:prstGeom prst="ellipse">
            <a:avLst/>
          </a:prstGeom>
          <a:solidFill>
            <a:srgbClr val="CDD8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/>
              <a:t>Hôtellerie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204394A-1D35-4D2D-80ED-76C69197BD32}"/>
              </a:ext>
            </a:extLst>
          </p:cNvPr>
          <p:cNvSpPr/>
          <p:nvPr/>
        </p:nvSpPr>
        <p:spPr>
          <a:xfrm>
            <a:off x="6649285" y="5385109"/>
            <a:ext cx="1263684" cy="772160"/>
          </a:xfrm>
          <a:prstGeom prst="ellipse">
            <a:avLst/>
          </a:prstGeom>
          <a:solidFill>
            <a:srgbClr val="7088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/>
              <a:t>Accueil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5CC6A8E-6497-4F2A-850B-39B29A4156F8}"/>
              </a:ext>
            </a:extLst>
          </p:cNvPr>
          <p:cNvSpPr/>
          <p:nvPr/>
        </p:nvSpPr>
        <p:spPr>
          <a:xfrm>
            <a:off x="3493100" y="5323363"/>
            <a:ext cx="1626102" cy="772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/>
              <a:t>Micro-brasserie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50CC357-5B33-4D66-A98B-E45C19AF836C}"/>
              </a:ext>
            </a:extLst>
          </p:cNvPr>
          <p:cNvSpPr/>
          <p:nvPr/>
        </p:nvSpPr>
        <p:spPr>
          <a:xfrm>
            <a:off x="1013595" y="5333699"/>
            <a:ext cx="1447800" cy="772160"/>
          </a:xfrm>
          <a:prstGeom prst="ellipse">
            <a:avLst/>
          </a:prstGeom>
          <a:solidFill>
            <a:srgbClr val="DD06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Espagnol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D8EEDB-C979-47BF-8DFC-2F7CD4D9CD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946922"/>
            <a:ext cx="10515600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BE" sz="2000" b="1">
              <a:solidFill>
                <a:srgbClr val="DD066F"/>
              </a:solidFill>
            </a:endParaRPr>
          </a:p>
          <a:p>
            <a:pPr marL="0" indent="0">
              <a:buNone/>
            </a:pPr>
            <a:endParaRPr lang="fr-BE" sz="2800" b="1">
              <a:solidFill>
                <a:srgbClr val="DD066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4" y="68558"/>
            <a:ext cx="1084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Offre d’enseignement qualifiant et de formation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28C6C8-9492-462E-9B13-CAFDC02CA0C9}"/>
              </a:ext>
            </a:extLst>
          </p:cNvPr>
          <p:cNvSpPr txBox="1"/>
          <p:nvPr/>
        </p:nvSpPr>
        <p:spPr>
          <a:xfrm>
            <a:off x="305536" y="6211669"/>
            <a:ext cx="11428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pPr marL="457200" algn="ctr"/>
            <a:r>
              <a:rPr lang="fr-BE"/>
              <a:t>Sources:  DGEO-OQMT, 2019-2020 ; IFAPME 2019-2020; Promotion sociale 2018-2019; Forem, FP 2020; Service public de Wallonie, économie emploi formation recherche, 2019 ; AVIQ, 2019; Rapports d’activités des CTA 2020; CVDC, 2018-2020 ; calculs IBEFE</a:t>
            </a:r>
          </a:p>
          <a:p>
            <a:pPr marL="457200" algn="ctr">
              <a:lnSpc>
                <a:spcPct val="200000"/>
              </a:lnSpc>
            </a:pPr>
            <a:endParaRPr lang="fr-BE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C92837-4E10-4163-87E9-C0B96778E348}"/>
              </a:ext>
            </a:extLst>
          </p:cNvPr>
          <p:cNvSpPr txBox="1"/>
          <p:nvPr/>
        </p:nvSpPr>
        <p:spPr>
          <a:xfrm>
            <a:off x="914400" y="957018"/>
            <a:ext cx="1090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>
                <a:solidFill>
                  <a:srgbClr val="DD066F"/>
                </a:solidFill>
              </a:rPr>
              <a:t>Formation pour adultes - Top 3 des secteurs</a:t>
            </a:r>
          </a:p>
        </p:txBody>
      </p:sp>
      <p:graphicFrame>
        <p:nvGraphicFramePr>
          <p:cNvPr id="28" name="ZoneTexte 1">
            <a:extLst>
              <a:ext uri="{FF2B5EF4-FFF2-40B4-BE49-F238E27FC236}">
                <a16:creationId xmlns:a16="http://schemas.microsoft.com/office/drawing/2014/main" id="{E39140D1-AD29-4A58-AA78-8C24C018E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593815"/>
              </p:ext>
            </p:extLst>
          </p:nvPr>
        </p:nvGraphicFramePr>
        <p:xfrm>
          <a:off x="762000" y="1561290"/>
          <a:ext cx="10972064" cy="307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lipse 9">
            <a:extLst>
              <a:ext uri="{FF2B5EF4-FFF2-40B4-BE49-F238E27FC236}">
                <a16:creationId xmlns:a16="http://schemas.microsoft.com/office/drawing/2014/main" id="{9E8C6B54-DD51-4AC8-BD39-C64D229E1BB9}"/>
              </a:ext>
            </a:extLst>
          </p:cNvPr>
          <p:cNvSpPr/>
          <p:nvPr/>
        </p:nvSpPr>
        <p:spPr>
          <a:xfrm>
            <a:off x="1591360" y="4782816"/>
            <a:ext cx="1323975" cy="772160"/>
          </a:xfrm>
          <a:prstGeom prst="ellipse">
            <a:avLst/>
          </a:prstGeom>
          <a:solidFill>
            <a:srgbClr val="DD06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/>
              <a:t>Gestion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E15EC82-8095-4DE0-B0F3-5BFC529675B1}"/>
              </a:ext>
            </a:extLst>
          </p:cNvPr>
          <p:cNvSpPr/>
          <p:nvPr/>
        </p:nvSpPr>
        <p:spPr>
          <a:xfrm>
            <a:off x="4750258" y="5101316"/>
            <a:ext cx="1447800" cy="772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/>
              <a:t>Déco intérieur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2827635-12EF-49B3-B05D-345E0A30D043}"/>
              </a:ext>
            </a:extLst>
          </p:cNvPr>
          <p:cNvSpPr/>
          <p:nvPr/>
        </p:nvSpPr>
        <p:spPr>
          <a:xfrm>
            <a:off x="3581751" y="4530094"/>
            <a:ext cx="1892407" cy="7721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r>
              <a:rPr lang="fr-BE"/>
              <a:t>Agent immobilier</a:t>
            </a:r>
          </a:p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C51E620-2A10-4461-80DA-C836CB50E993}"/>
              </a:ext>
            </a:extLst>
          </p:cNvPr>
          <p:cNvSpPr/>
          <p:nvPr/>
        </p:nvSpPr>
        <p:spPr>
          <a:xfrm>
            <a:off x="7489542" y="4868968"/>
            <a:ext cx="1608733" cy="861831"/>
          </a:xfrm>
          <a:prstGeom prst="ellipse">
            <a:avLst/>
          </a:prstGeom>
          <a:solidFill>
            <a:srgbClr val="7088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/>
              <a:t>Création  contenu </a:t>
            </a:r>
            <a:r>
              <a:rPr lang="fr-BE" err="1"/>
              <a:t>num</a:t>
            </a:r>
            <a:r>
              <a:rPr lang="fr-BE"/>
              <a:t>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AB5A229-CE28-44D4-AF75-7C228A0D929D}"/>
              </a:ext>
            </a:extLst>
          </p:cNvPr>
          <p:cNvSpPr/>
          <p:nvPr/>
        </p:nvSpPr>
        <p:spPr>
          <a:xfrm>
            <a:off x="902070" y="4585074"/>
            <a:ext cx="847725" cy="772160"/>
          </a:xfrm>
          <a:prstGeom prst="ellipse">
            <a:avLst/>
          </a:prstGeom>
          <a:solidFill>
            <a:srgbClr val="DD06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FLE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1FEAF8F-1530-4ED8-A50D-07E96B855DA0}"/>
              </a:ext>
            </a:extLst>
          </p:cNvPr>
          <p:cNvSpPr/>
          <p:nvPr/>
        </p:nvSpPr>
        <p:spPr>
          <a:xfrm>
            <a:off x="10492535" y="4853642"/>
            <a:ext cx="1412102" cy="1095578"/>
          </a:xfrm>
          <a:prstGeom prst="ellipse">
            <a:avLst/>
          </a:prstGeom>
          <a:solidFill>
            <a:srgbClr val="CDD8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err="1"/>
              <a:t>Sylvi</a:t>
            </a:r>
            <a:r>
              <a:rPr lang="fr-BE"/>
              <a:t> - environnement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10F7A01-9727-41E5-8B24-4B4C0DB52608}"/>
              </a:ext>
            </a:extLst>
          </p:cNvPr>
          <p:cNvSpPr/>
          <p:nvPr/>
        </p:nvSpPr>
        <p:spPr>
          <a:xfrm>
            <a:off x="6468076" y="4520516"/>
            <a:ext cx="1263684" cy="772160"/>
          </a:xfrm>
          <a:prstGeom prst="ellipse">
            <a:avLst/>
          </a:prstGeom>
          <a:solidFill>
            <a:srgbClr val="7088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/>
              <a:t>Anglais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F0EF915-B294-459B-B0A4-9FB5D1BEF2F9}"/>
              </a:ext>
            </a:extLst>
          </p:cNvPr>
          <p:cNvSpPr/>
          <p:nvPr/>
        </p:nvSpPr>
        <p:spPr>
          <a:xfrm>
            <a:off x="9276218" y="4530095"/>
            <a:ext cx="1412102" cy="772160"/>
          </a:xfrm>
          <a:prstGeom prst="ellipse">
            <a:avLst/>
          </a:prstGeom>
          <a:solidFill>
            <a:srgbClr val="CDD8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/>
              <a:t>Espaces verts</a:t>
            </a:r>
          </a:p>
        </p:txBody>
      </p:sp>
    </p:spTree>
    <p:extLst>
      <p:ext uri="{BB962C8B-B14F-4D97-AF65-F5344CB8AC3E}">
        <p14:creationId xmlns:p14="http://schemas.microsoft.com/office/powerpoint/2010/main" val="29067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4" grpId="0" animBg="1"/>
      <p:bldP spid="11" grpId="0" animBg="1"/>
      <p:bldP spid="10" grpId="0" animBg="1"/>
      <p:bldP spid="13" grpId="0" animBg="1"/>
      <p:bldP spid="12" grpId="0" animBg="1"/>
      <p:bldP spid="16" grpId="0" animBg="1"/>
      <p:bldP spid="3" grpId="0" animBg="1"/>
      <p:bldP spid="19" grpId="0" animBg="1"/>
      <p:bldP spid="15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A3F485-1D1F-4217-B77B-8C1F66FF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BE" sz="4000">
                <a:solidFill>
                  <a:srgbClr val="FFFFFF"/>
                </a:solidFill>
              </a:rPr>
              <a:t>Rapport analytique et prospectif 2021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F9C5AD46-9367-4AD6-AB87-C6FDF6802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21408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31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D8EEDB-C979-47BF-8DFC-2F7CD4D9CD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9146" y="922529"/>
            <a:ext cx="10515600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BE" sz="2000" b="1">
              <a:solidFill>
                <a:srgbClr val="DD066F"/>
              </a:solidFill>
            </a:endParaRPr>
          </a:p>
          <a:p>
            <a:pPr marL="0" indent="0">
              <a:buNone/>
            </a:pPr>
            <a:endParaRPr lang="fr-BE" sz="2800" b="1">
              <a:solidFill>
                <a:srgbClr val="DD066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4" y="68558"/>
            <a:ext cx="1084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Métiers prioritaires pour la création ou l’adaptation de l’offre</a:t>
            </a:r>
          </a:p>
        </p:txBody>
      </p:sp>
      <p:pic>
        <p:nvPicPr>
          <p:cNvPr id="10" name="Graphique 44">
            <a:extLst>
              <a:ext uri="{FF2B5EF4-FFF2-40B4-BE49-F238E27FC236}">
                <a16:creationId xmlns:a16="http://schemas.microsoft.com/office/drawing/2014/main" id="{F7976589-2157-40AB-BD91-1FBAC92926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0" y="1082769"/>
            <a:ext cx="720000" cy="720000"/>
          </a:xfrm>
          <a:prstGeom prst="rect">
            <a:avLst/>
          </a:prstGeom>
        </p:spPr>
      </p:pic>
      <p:sp>
        <p:nvSpPr>
          <p:cNvPr id="12" name="Zone de texte 10">
            <a:extLst>
              <a:ext uri="{FF2B5EF4-FFF2-40B4-BE49-F238E27FC236}">
                <a16:creationId xmlns:a16="http://schemas.microsoft.com/office/drawing/2014/main" id="{677CB47B-C80A-4249-A541-817B7BFC4E69}"/>
              </a:ext>
            </a:extLst>
          </p:cNvPr>
          <p:cNvSpPr txBox="1">
            <a:spLocks noChangeAspect="1"/>
          </p:cNvSpPr>
          <p:nvPr/>
        </p:nvSpPr>
        <p:spPr>
          <a:xfrm>
            <a:off x="183004" y="2016760"/>
            <a:ext cx="1685471" cy="543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AGRICULTURE ET ENVIRONNEMENT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phique 46">
            <a:extLst>
              <a:ext uri="{FF2B5EF4-FFF2-40B4-BE49-F238E27FC236}">
                <a16:creationId xmlns:a16="http://schemas.microsoft.com/office/drawing/2014/main" id="{7598352C-3642-48EF-89BB-88AA091B23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6283" y="1088483"/>
            <a:ext cx="720000" cy="720000"/>
          </a:xfrm>
          <a:prstGeom prst="rect">
            <a:avLst/>
          </a:prstGeom>
        </p:spPr>
      </p:pic>
      <p:sp>
        <p:nvSpPr>
          <p:cNvPr id="14" name="Zone de texte 12">
            <a:extLst>
              <a:ext uri="{FF2B5EF4-FFF2-40B4-BE49-F238E27FC236}">
                <a16:creationId xmlns:a16="http://schemas.microsoft.com/office/drawing/2014/main" id="{6A8196CC-C750-42A9-A7B2-759AE4B140D8}"/>
              </a:ext>
            </a:extLst>
          </p:cNvPr>
          <p:cNvSpPr txBox="1"/>
          <p:nvPr/>
        </p:nvSpPr>
        <p:spPr>
          <a:xfrm>
            <a:off x="2895580" y="2012871"/>
            <a:ext cx="1513860" cy="56836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CONSTRUCTION ET TRAVAUX PUBLICS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que 47">
            <a:extLst>
              <a:ext uri="{FF2B5EF4-FFF2-40B4-BE49-F238E27FC236}">
                <a16:creationId xmlns:a16="http://schemas.microsoft.com/office/drawing/2014/main" id="{667855A2-600D-49A5-8683-7863ABE6FE2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9780" y="1055924"/>
            <a:ext cx="720000" cy="720000"/>
          </a:xfrm>
          <a:prstGeom prst="rect">
            <a:avLst/>
          </a:prstGeom>
        </p:spPr>
      </p:pic>
      <p:sp>
        <p:nvSpPr>
          <p:cNvPr id="16" name="Zone de texte 14">
            <a:extLst>
              <a:ext uri="{FF2B5EF4-FFF2-40B4-BE49-F238E27FC236}">
                <a16:creationId xmlns:a16="http://schemas.microsoft.com/office/drawing/2014/main" id="{F2C3A4EE-94DD-4951-B261-BDD94CDEBD6C}"/>
              </a:ext>
            </a:extLst>
          </p:cNvPr>
          <p:cNvSpPr txBox="1"/>
          <p:nvPr/>
        </p:nvSpPr>
        <p:spPr>
          <a:xfrm>
            <a:off x="5498036" y="2030644"/>
            <a:ext cx="1513859" cy="3184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HORECA ET TOURISME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phique 49">
            <a:extLst>
              <a:ext uri="{FF2B5EF4-FFF2-40B4-BE49-F238E27FC236}">
                <a16:creationId xmlns:a16="http://schemas.microsoft.com/office/drawing/2014/main" id="{AE32653B-A318-462C-AD34-FA965ECCAA5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2963" y="1082769"/>
            <a:ext cx="720000" cy="720000"/>
          </a:xfrm>
          <a:prstGeom prst="rect">
            <a:avLst/>
          </a:prstGeom>
        </p:spPr>
      </p:pic>
      <p:sp>
        <p:nvSpPr>
          <p:cNvPr id="18" name="Zone de texte 16">
            <a:extLst>
              <a:ext uri="{FF2B5EF4-FFF2-40B4-BE49-F238E27FC236}">
                <a16:creationId xmlns:a16="http://schemas.microsoft.com/office/drawing/2014/main" id="{A71D5908-C8B5-46CB-9088-82F2EBF49479}"/>
              </a:ext>
            </a:extLst>
          </p:cNvPr>
          <p:cNvSpPr txBox="1"/>
          <p:nvPr/>
        </p:nvSpPr>
        <p:spPr>
          <a:xfrm>
            <a:off x="8371387" y="2070093"/>
            <a:ext cx="956309" cy="3323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COMMERCE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aphique 50">
            <a:extLst>
              <a:ext uri="{FF2B5EF4-FFF2-40B4-BE49-F238E27FC236}">
                <a16:creationId xmlns:a16="http://schemas.microsoft.com/office/drawing/2014/main" id="{DA2CAB72-E945-483C-B394-AA0D0360EA7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39436" y="1070069"/>
            <a:ext cx="720000" cy="720000"/>
          </a:xfrm>
          <a:prstGeom prst="rect">
            <a:avLst/>
          </a:prstGeom>
        </p:spPr>
      </p:pic>
      <p:sp>
        <p:nvSpPr>
          <p:cNvPr id="21" name="Zone de texte 17">
            <a:extLst>
              <a:ext uri="{FF2B5EF4-FFF2-40B4-BE49-F238E27FC236}">
                <a16:creationId xmlns:a16="http://schemas.microsoft.com/office/drawing/2014/main" id="{B14128FA-A0D5-4F88-AF59-DA4C5EAB3B65}"/>
              </a:ext>
            </a:extLst>
          </p:cNvPr>
          <p:cNvSpPr txBox="1"/>
          <p:nvPr/>
        </p:nvSpPr>
        <p:spPr>
          <a:xfrm>
            <a:off x="10529819" y="2037193"/>
            <a:ext cx="1253806" cy="5749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SUPPORT À L’ENTREPRISE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Graphique 51">
            <a:extLst>
              <a:ext uri="{FF2B5EF4-FFF2-40B4-BE49-F238E27FC236}">
                <a16:creationId xmlns:a16="http://schemas.microsoft.com/office/drawing/2014/main" id="{43A250CF-290D-4A96-AC7F-DFDFEF6145F2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2484" y="4179247"/>
            <a:ext cx="720000" cy="720000"/>
          </a:xfrm>
          <a:prstGeom prst="rect">
            <a:avLst/>
          </a:prstGeom>
        </p:spPr>
      </p:pic>
      <p:sp>
        <p:nvSpPr>
          <p:cNvPr id="23" name="Zone de texte 20">
            <a:extLst>
              <a:ext uri="{FF2B5EF4-FFF2-40B4-BE49-F238E27FC236}">
                <a16:creationId xmlns:a16="http://schemas.microsoft.com/office/drawing/2014/main" id="{89F2AC83-EAD3-4A88-9565-1D62DDF160EC}"/>
              </a:ext>
            </a:extLst>
          </p:cNvPr>
          <p:cNvSpPr txBox="1"/>
          <p:nvPr/>
        </p:nvSpPr>
        <p:spPr>
          <a:xfrm>
            <a:off x="2999454" y="5128349"/>
            <a:ext cx="1374456" cy="4400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INSTALLATION ET MAINTENANCE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que 52">
            <a:extLst>
              <a:ext uri="{FF2B5EF4-FFF2-40B4-BE49-F238E27FC236}">
                <a16:creationId xmlns:a16="http://schemas.microsoft.com/office/drawing/2014/main" id="{C131C899-9EC3-4B88-9125-A1DCAD69D6DB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10250" y="4183006"/>
            <a:ext cx="720000" cy="720000"/>
          </a:xfrm>
          <a:prstGeom prst="rect">
            <a:avLst/>
          </a:prstGeom>
        </p:spPr>
      </p:pic>
      <p:sp>
        <p:nvSpPr>
          <p:cNvPr id="25" name="Zone de texte 21">
            <a:extLst>
              <a:ext uri="{FF2B5EF4-FFF2-40B4-BE49-F238E27FC236}">
                <a16:creationId xmlns:a16="http://schemas.microsoft.com/office/drawing/2014/main" id="{4CCBF6C3-0F43-4617-8D84-B6C941700E36}"/>
              </a:ext>
            </a:extLst>
          </p:cNvPr>
          <p:cNvSpPr txBox="1"/>
          <p:nvPr/>
        </p:nvSpPr>
        <p:spPr>
          <a:xfrm>
            <a:off x="547584" y="5205884"/>
            <a:ext cx="956310" cy="2889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INDUSTRIE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Graphique 54">
            <a:extLst>
              <a:ext uri="{FF2B5EF4-FFF2-40B4-BE49-F238E27FC236}">
                <a16:creationId xmlns:a16="http://schemas.microsoft.com/office/drawing/2014/main" id="{A89DA292-1F92-4B60-B97F-A405C8B984AC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10724" y="4181792"/>
            <a:ext cx="720000" cy="720000"/>
          </a:xfrm>
          <a:prstGeom prst="rect">
            <a:avLst/>
          </a:prstGeom>
        </p:spPr>
      </p:pic>
      <p:sp>
        <p:nvSpPr>
          <p:cNvPr id="27" name="Zone de texte 23">
            <a:extLst>
              <a:ext uri="{FF2B5EF4-FFF2-40B4-BE49-F238E27FC236}">
                <a16:creationId xmlns:a16="http://schemas.microsoft.com/office/drawing/2014/main" id="{A2DD824C-96DE-43CF-90B7-88E83D2381EE}"/>
              </a:ext>
            </a:extLst>
          </p:cNvPr>
          <p:cNvSpPr txBox="1"/>
          <p:nvPr/>
        </p:nvSpPr>
        <p:spPr>
          <a:xfrm>
            <a:off x="5757154" y="5190237"/>
            <a:ext cx="824814" cy="3868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SANTÉ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phique 55">
            <a:extLst>
              <a:ext uri="{FF2B5EF4-FFF2-40B4-BE49-F238E27FC236}">
                <a16:creationId xmlns:a16="http://schemas.microsoft.com/office/drawing/2014/main" id="{F1B53551-8DA4-43BE-BED2-2DD360CA9E3B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38424" y="4178510"/>
            <a:ext cx="720000" cy="720000"/>
          </a:xfrm>
          <a:prstGeom prst="rect">
            <a:avLst/>
          </a:prstGeom>
        </p:spPr>
      </p:pic>
      <p:sp>
        <p:nvSpPr>
          <p:cNvPr id="30" name="Zone de texte 24">
            <a:extLst>
              <a:ext uri="{FF2B5EF4-FFF2-40B4-BE49-F238E27FC236}">
                <a16:creationId xmlns:a16="http://schemas.microsoft.com/office/drawing/2014/main" id="{02DEB5B0-5445-40D3-8EE6-C5DCBA99C66E}"/>
              </a:ext>
            </a:extLst>
          </p:cNvPr>
          <p:cNvSpPr txBox="1"/>
          <p:nvPr/>
        </p:nvSpPr>
        <p:spPr>
          <a:xfrm>
            <a:off x="8102373" y="5128349"/>
            <a:ext cx="1494336" cy="70659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SERVICES À </a:t>
            </a:r>
            <a:br>
              <a:rPr lang="fr-BE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LA PERSONNE ET </a:t>
            </a:r>
            <a:br>
              <a:rPr lang="fr-BE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À LA COLLECTIVITÉ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BE" sz="1000" b="1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Graphique 56">
            <a:extLst>
              <a:ext uri="{FF2B5EF4-FFF2-40B4-BE49-F238E27FC236}">
                <a16:creationId xmlns:a16="http://schemas.microsoft.com/office/drawing/2014/main" id="{252C5149-5682-490B-A003-2A94B51CD6DE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91856" y="4175335"/>
            <a:ext cx="720000" cy="720000"/>
          </a:xfrm>
          <a:prstGeom prst="rect">
            <a:avLst/>
          </a:prstGeom>
        </p:spPr>
      </p:pic>
      <p:sp>
        <p:nvSpPr>
          <p:cNvPr id="32" name="Zone de texte 25">
            <a:extLst>
              <a:ext uri="{FF2B5EF4-FFF2-40B4-BE49-F238E27FC236}">
                <a16:creationId xmlns:a16="http://schemas.microsoft.com/office/drawing/2014/main" id="{42DC8D3B-8A8E-4F86-8048-A30B915CBA03}"/>
              </a:ext>
            </a:extLst>
          </p:cNvPr>
          <p:cNvSpPr txBox="1"/>
          <p:nvPr/>
        </p:nvSpPr>
        <p:spPr>
          <a:xfrm>
            <a:off x="10503471" y="5124535"/>
            <a:ext cx="1253806" cy="5094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TRANSPORT ET LOGISTIQUE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53DA5F-4134-430E-8129-433628BD5900}"/>
              </a:ext>
            </a:extLst>
          </p:cNvPr>
          <p:cNvSpPr txBox="1"/>
          <p:nvPr/>
        </p:nvSpPr>
        <p:spPr>
          <a:xfrm>
            <a:off x="519748" y="2802640"/>
            <a:ext cx="16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4 métiers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C55A57C-4B79-436D-89FB-79BE0F15B6C8}"/>
              </a:ext>
            </a:extLst>
          </p:cNvPr>
          <p:cNvSpPr txBox="1"/>
          <p:nvPr/>
        </p:nvSpPr>
        <p:spPr>
          <a:xfrm>
            <a:off x="8375554" y="2802640"/>
            <a:ext cx="16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3 métiers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9C99CC7-D7F9-41E4-B3B6-66C2685793A8}"/>
              </a:ext>
            </a:extLst>
          </p:cNvPr>
          <p:cNvSpPr txBox="1"/>
          <p:nvPr/>
        </p:nvSpPr>
        <p:spPr>
          <a:xfrm>
            <a:off x="3092354" y="2785627"/>
            <a:ext cx="16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19 métiers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E7AFB59-7DF9-400C-A2D9-83FA9226FCF2}"/>
              </a:ext>
            </a:extLst>
          </p:cNvPr>
          <p:cNvSpPr txBox="1"/>
          <p:nvPr/>
        </p:nvSpPr>
        <p:spPr>
          <a:xfrm>
            <a:off x="5687988" y="2809520"/>
            <a:ext cx="16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3 métiers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68417F2-18D0-4231-A4B3-7B5CAD3953DF}"/>
              </a:ext>
            </a:extLst>
          </p:cNvPr>
          <p:cNvSpPr txBox="1"/>
          <p:nvPr/>
        </p:nvSpPr>
        <p:spPr>
          <a:xfrm>
            <a:off x="10569120" y="2809520"/>
            <a:ext cx="16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2 métiers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0F2ADC1-5A5C-4561-9BF3-F0F4BD44EC6B}"/>
              </a:ext>
            </a:extLst>
          </p:cNvPr>
          <p:cNvSpPr txBox="1"/>
          <p:nvPr/>
        </p:nvSpPr>
        <p:spPr>
          <a:xfrm>
            <a:off x="438468" y="5813296"/>
            <a:ext cx="16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8 métiers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B0EBFAA-9280-4D41-A41B-6E71F145FF45}"/>
              </a:ext>
            </a:extLst>
          </p:cNvPr>
          <p:cNvSpPr txBox="1"/>
          <p:nvPr/>
        </p:nvSpPr>
        <p:spPr>
          <a:xfrm>
            <a:off x="3092354" y="5822093"/>
            <a:ext cx="16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15 métiers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C4726D7-4785-43A6-9D28-02520703D11A}"/>
              </a:ext>
            </a:extLst>
          </p:cNvPr>
          <p:cNvSpPr txBox="1"/>
          <p:nvPr/>
        </p:nvSpPr>
        <p:spPr>
          <a:xfrm>
            <a:off x="5656699" y="5822396"/>
            <a:ext cx="16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6 métiers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A6F2165-3C43-4461-AC34-2C27986FE7B2}"/>
              </a:ext>
            </a:extLst>
          </p:cNvPr>
          <p:cNvSpPr txBox="1"/>
          <p:nvPr/>
        </p:nvSpPr>
        <p:spPr>
          <a:xfrm>
            <a:off x="8315688" y="5847136"/>
            <a:ext cx="16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7 métiers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60A32A2-9020-476B-9F3C-F38F5BC74E24}"/>
              </a:ext>
            </a:extLst>
          </p:cNvPr>
          <p:cNvSpPr txBox="1"/>
          <p:nvPr/>
        </p:nvSpPr>
        <p:spPr>
          <a:xfrm>
            <a:off x="10569120" y="5865671"/>
            <a:ext cx="16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8 métiers</a:t>
            </a:r>
          </a:p>
        </p:txBody>
      </p:sp>
    </p:spTree>
    <p:extLst>
      <p:ext uri="{BB962C8B-B14F-4D97-AF65-F5344CB8AC3E}">
        <p14:creationId xmlns:p14="http://schemas.microsoft.com/office/powerpoint/2010/main" val="351461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4" y="68558"/>
            <a:ext cx="1084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Métiers prioritaires pour la création ou l’adaptation de l’offre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2692EB2-A4EA-4239-8FDF-980EC4D75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28028"/>
              </p:ext>
            </p:extLst>
          </p:nvPr>
        </p:nvGraphicFramePr>
        <p:xfrm>
          <a:off x="822866" y="1529640"/>
          <a:ext cx="4447541" cy="10007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980691">
                  <a:extLst>
                    <a:ext uri="{9D8B030D-6E8A-4147-A177-3AD203B41FA5}">
                      <a16:colId xmlns:a16="http://schemas.microsoft.com/office/drawing/2014/main" val="211590985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51822392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6496620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Bûcheron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242227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Agro-sylviculteur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36741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Maraîcher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66796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Agent agricole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3346548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0B5EC66-4E3C-45D6-A0EE-D8D832AB5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06158"/>
              </p:ext>
            </p:extLst>
          </p:nvPr>
        </p:nvGraphicFramePr>
        <p:xfrm>
          <a:off x="799146" y="3723542"/>
          <a:ext cx="4457067" cy="83693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043558">
                  <a:extLst>
                    <a:ext uri="{9D8B030D-6E8A-4147-A177-3AD203B41FA5}">
                      <a16:colId xmlns:a16="http://schemas.microsoft.com/office/drawing/2014/main" val="224901526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899534222"/>
                    </a:ext>
                  </a:extLst>
                </a:gridCol>
                <a:gridCol w="689609">
                  <a:extLst>
                    <a:ext uri="{9D8B030D-6E8A-4147-A177-3AD203B41FA5}">
                      <a16:colId xmlns:a16="http://schemas.microsoft.com/office/drawing/2014/main" val="38376873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Boucher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60946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Boulanger-pâtissier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776537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Vendeur de véhicules automobiles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52638671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FC2C8C6-0603-4766-9645-4BD40054D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4503"/>
              </p:ext>
            </p:extLst>
          </p:nvPr>
        </p:nvGraphicFramePr>
        <p:xfrm>
          <a:off x="6635658" y="1528760"/>
          <a:ext cx="5295900" cy="5050344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43954258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71979513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94136581"/>
                    </a:ext>
                  </a:extLst>
                </a:gridCol>
              </a:tblGrid>
              <a:tr h="27253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Conseiller en énergie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2829076395"/>
                  </a:ext>
                </a:extLst>
              </a:tr>
              <a:tr h="27665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Dessinateur en construction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413748331"/>
                  </a:ext>
                </a:extLst>
              </a:tr>
              <a:tr h="149124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Métreur - deviseur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3366691058"/>
                  </a:ext>
                </a:extLst>
              </a:tr>
              <a:tr h="27665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Conducteur d'engins de chantier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14511434"/>
                  </a:ext>
                </a:extLst>
              </a:tr>
              <a:tr h="27253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Monteur en structure bois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1600924245"/>
                  </a:ext>
                </a:extLst>
              </a:tr>
              <a:tr h="27665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Electricien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3697061982"/>
                  </a:ext>
                </a:extLst>
              </a:tr>
              <a:tr h="27665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effectLst/>
                        </a:rPr>
                        <a:t>Chauffagiste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224266990"/>
                  </a:ext>
                </a:extLst>
              </a:tr>
              <a:tr h="27253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effectLst/>
                        </a:rPr>
                        <a:t>Pisciniste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996882989"/>
                  </a:ext>
                </a:extLst>
              </a:tr>
              <a:tr h="27665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Agenceur d'intérieur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2766345603"/>
                  </a:ext>
                </a:extLst>
              </a:tr>
              <a:tr h="149124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Menuisier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660719492"/>
                  </a:ext>
                </a:extLst>
              </a:tr>
              <a:tr h="149124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Carreleur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58722529"/>
                  </a:ext>
                </a:extLst>
              </a:tr>
              <a:tr h="27665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Couvreur-étancheur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4164442123"/>
                  </a:ext>
                </a:extLst>
              </a:tr>
              <a:tr h="149124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Plafonneur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3659059729"/>
                  </a:ext>
                </a:extLst>
              </a:tr>
              <a:tr h="149124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Ventiliste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863981546"/>
                  </a:ext>
                </a:extLst>
              </a:tr>
              <a:tr h="149124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Coffreur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509600167"/>
                  </a:ext>
                </a:extLst>
              </a:tr>
              <a:tr h="27665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Paveur- dalleur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1272964043"/>
                  </a:ext>
                </a:extLst>
              </a:tr>
              <a:tr h="27665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Maçon et pose de pavés en pierres sèches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3558747748"/>
                  </a:ext>
                </a:extLst>
              </a:tr>
              <a:tr h="27665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Manœuvre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3491494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effectLst/>
                        </a:rPr>
                        <a:t>Détecteur de fuites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/>
                </a:tc>
                <a:extLst>
                  <a:ext uri="{0D108BD9-81ED-4DB2-BD59-A6C34878D82A}">
                    <a16:rowId xmlns:a16="http://schemas.microsoft.com/office/drawing/2014/main" val="2337788041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58AC981-4D99-4DB2-AEE2-F4CFF3DCC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06325"/>
              </p:ext>
            </p:extLst>
          </p:nvPr>
        </p:nvGraphicFramePr>
        <p:xfrm>
          <a:off x="822866" y="5535484"/>
          <a:ext cx="4457066" cy="75057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988552">
                  <a:extLst>
                    <a:ext uri="{9D8B030D-6E8A-4147-A177-3AD203B41FA5}">
                      <a16:colId xmlns:a16="http://schemas.microsoft.com/office/drawing/2014/main" val="466637922"/>
                    </a:ext>
                  </a:extLst>
                </a:gridCol>
                <a:gridCol w="695612">
                  <a:extLst>
                    <a:ext uri="{9D8B030D-6E8A-4147-A177-3AD203B41FA5}">
                      <a16:colId xmlns:a16="http://schemas.microsoft.com/office/drawing/2014/main" val="474257136"/>
                    </a:ext>
                  </a:extLst>
                </a:gridCol>
                <a:gridCol w="772902">
                  <a:extLst>
                    <a:ext uri="{9D8B030D-6E8A-4147-A177-3AD203B41FA5}">
                      <a16:colId xmlns:a16="http://schemas.microsoft.com/office/drawing/2014/main" val="13327474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Employé d'étage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24298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Chef de cuisine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372248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Restaurateur - chef de rang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916579"/>
                  </a:ext>
                </a:extLst>
              </a:tr>
            </a:tbl>
          </a:graphicData>
        </a:graphic>
      </p:graphicFrame>
      <p:pic>
        <p:nvPicPr>
          <p:cNvPr id="41" name="Graphique 44">
            <a:extLst>
              <a:ext uri="{FF2B5EF4-FFF2-40B4-BE49-F238E27FC236}">
                <a16:creationId xmlns:a16="http://schemas.microsoft.com/office/drawing/2014/main" id="{DA44A32F-7077-46F9-B46F-9568960246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46" y="734548"/>
            <a:ext cx="720000" cy="720000"/>
          </a:xfrm>
          <a:prstGeom prst="rect">
            <a:avLst/>
          </a:prstGeom>
        </p:spPr>
      </p:pic>
      <p:sp>
        <p:nvSpPr>
          <p:cNvPr id="42" name="Zone de texte 10">
            <a:extLst>
              <a:ext uri="{FF2B5EF4-FFF2-40B4-BE49-F238E27FC236}">
                <a16:creationId xmlns:a16="http://schemas.microsoft.com/office/drawing/2014/main" id="{6122EC4E-01BD-4BE0-80F1-CCC5D08888D3}"/>
              </a:ext>
            </a:extLst>
          </p:cNvPr>
          <p:cNvSpPr txBox="1">
            <a:spLocks noChangeAspect="1"/>
          </p:cNvSpPr>
          <p:nvPr/>
        </p:nvSpPr>
        <p:spPr>
          <a:xfrm>
            <a:off x="676410" y="890189"/>
            <a:ext cx="1685471" cy="543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AGRICULTURE ET ENVIRONNEMENT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Graphique 47">
            <a:extLst>
              <a:ext uri="{FF2B5EF4-FFF2-40B4-BE49-F238E27FC236}">
                <a16:creationId xmlns:a16="http://schemas.microsoft.com/office/drawing/2014/main" id="{AF59275E-CA7C-4CD4-84D2-1A370960E2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46" y="4811142"/>
            <a:ext cx="720000" cy="720000"/>
          </a:xfrm>
          <a:prstGeom prst="rect">
            <a:avLst/>
          </a:prstGeom>
        </p:spPr>
      </p:pic>
      <p:sp>
        <p:nvSpPr>
          <p:cNvPr id="44" name="Zone de texte 14">
            <a:extLst>
              <a:ext uri="{FF2B5EF4-FFF2-40B4-BE49-F238E27FC236}">
                <a16:creationId xmlns:a16="http://schemas.microsoft.com/office/drawing/2014/main" id="{AED463CD-1D2A-42FE-BCD5-3BCD6FA95146}"/>
              </a:ext>
            </a:extLst>
          </p:cNvPr>
          <p:cNvSpPr txBox="1"/>
          <p:nvPr/>
        </p:nvSpPr>
        <p:spPr>
          <a:xfrm>
            <a:off x="676410" y="4949505"/>
            <a:ext cx="1513859" cy="3184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HORECA ET TOURISME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Graphique 49">
            <a:extLst>
              <a:ext uri="{FF2B5EF4-FFF2-40B4-BE49-F238E27FC236}">
                <a16:creationId xmlns:a16="http://schemas.microsoft.com/office/drawing/2014/main" id="{D55964E0-DB2D-4EE5-B1D3-97499488799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866" y="2824186"/>
            <a:ext cx="720000" cy="720000"/>
          </a:xfrm>
          <a:prstGeom prst="rect">
            <a:avLst/>
          </a:prstGeom>
        </p:spPr>
      </p:pic>
      <p:sp>
        <p:nvSpPr>
          <p:cNvPr id="46" name="Zone de texte 16">
            <a:extLst>
              <a:ext uri="{FF2B5EF4-FFF2-40B4-BE49-F238E27FC236}">
                <a16:creationId xmlns:a16="http://schemas.microsoft.com/office/drawing/2014/main" id="{DEF71AF3-70C1-4A87-8E56-A0F99E0FC048}"/>
              </a:ext>
            </a:extLst>
          </p:cNvPr>
          <p:cNvSpPr txBox="1"/>
          <p:nvPr/>
        </p:nvSpPr>
        <p:spPr>
          <a:xfrm>
            <a:off x="955184" y="3037136"/>
            <a:ext cx="956309" cy="3323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COMMERCE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Graphique 46">
            <a:extLst>
              <a:ext uri="{FF2B5EF4-FFF2-40B4-BE49-F238E27FC236}">
                <a16:creationId xmlns:a16="http://schemas.microsoft.com/office/drawing/2014/main" id="{E8F0D5F7-23C3-426B-A033-38DEC991568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65517" y="734548"/>
            <a:ext cx="720000" cy="720000"/>
          </a:xfrm>
          <a:prstGeom prst="rect">
            <a:avLst/>
          </a:prstGeom>
        </p:spPr>
      </p:pic>
      <p:sp>
        <p:nvSpPr>
          <p:cNvPr id="48" name="Zone de texte 12">
            <a:extLst>
              <a:ext uri="{FF2B5EF4-FFF2-40B4-BE49-F238E27FC236}">
                <a16:creationId xmlns:a16="http://schemas.microsoft.com/office/drawing/2014/main" id="{8B877B3C-3F35-40DC-BBFC-9D086AEB32BB}"/>
              </a:ext>
            </a:extLst>
          </p:cNvPr>
          <p:cNvSpPr txBox="1"/>
          <p:nvPr/>
        </p:nvSpPr>
        <p:spPr>
          <a:xfrm>
            <a:off x="6871322" y="854401"/>
            <a:ext cx="1513860" cy="56836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CONSTRUCTION ET TRAVAUX PUBLICS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6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4" y="68558"/>
            <a:ext cx="1084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Métiers prioritaires pour la création ou l’adaptation de l’offre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AE80CC3-28D7-49B1-8C64-2CC2F460E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08772"/>
              </p:ext>
            </p:extLst>
          </p:nvPr>
        </p:nvGraphicFramePr>
        <p:xfrm>
          <a:off x="7047546" y="1780253"/>
          <a:ext cx="4992054" cy="3717973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762375">
                  <a:extLst>
                    <a:ext uri="{9D8B030D-6E8A-4147-A177-3AD203B41FA5}">
                      <a16:colId xmlns:a16="http://schemas.microsoft.com/office/drawing/2014/main" val="1094583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50925409"/>
                    </a:ext>
                  </a:extLst>
                </a:gridCol>
                <a:gridCol w="620079">
                  <a:extLst>
                    <a:ext uri="{9D8B030D-6E8A-4147-A177-3AD203B41FA5}">
                      <a16:colId xmlns:a16="http://schemas.microsoft.com/office/drawing/2014/main" val="3654111551"/>
                    </a:ext>
                  </a:extLst>
                </a:gridCol>
              </a:tblGrid>
              <a:tr h="21130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Chef d'équipe des industries de process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1822740544"/>
                  </a:ext>
                </a:extLst>
              </a:tr>
              <a:tr h="248395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Electro-mécanicien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1988557865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Technicien automaticien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1551753549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Frigoriste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2530704596"/>
                  </a:ext>
                </a:extLst>
              </a:tr>
              <a:tr h="11562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Electricien de maintenance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1358374386"/>
                  </a:ext>
                </a:extLst>
              </a:tr>
              <a:tr h="11562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Mécanicien de maintenance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1143742791"/>
                  </a:ext>
                </a:extLst>
              </a:tr>
              <a:tr h="11562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Technicien de maintenance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1229727762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Technicien de maintenance informatique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3957217156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Technicien réseaux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4270994281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Mécanicien poids lourds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2405458917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Technicien de diagnostic automobile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3483208456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Mécanicien automobile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3715507821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Réceptionniste automobile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3718195440"/>
                  </a:ext>
                </a:extLst>
              </a:tr>
              <a:tr h="11562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Carrossier/tôlier automobile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3525184927"/>
                  </a:ext>
                </a:extLst>
              </a:tr>
              <a:tr h="11562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Peintre en carrosserie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1852984389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F2E079F-B9E1-4F43-9742-32612EFDA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510057"/>
              </p:ext>
            </p:extLst>
          </p:nvPr>
        </p:nvGraphicFramePr>
        <p:xfrm>
          <a:off x="633094" y="1771665"/>
          <a:ext cx="5291456" cy="1982616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91281">
                  <a:extLst>
                    <a:ext uri="{9D8B030D-6E8A-4147-A177-3AD203B41FA5}">
                      <a16:colId xmlns:a16="http://schemas.microsoft.com/office/drawing/2014/main" val="395769236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6537938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110406905"/>
                    </a:ext>
                  </a:extLst>
                </a:gridCol>
              </a:tblGrid>
              <a:tr h="13555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effectLst/>
                        </a:rPr>
                        <a:t>Opérateur de production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889527412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Technicien des industries agro-alimentaires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897746968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Opérateur de production industrie chimique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3151050204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Responsable de production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1443201887"/>
                  </a:ext>
                </a:extLst>
              </a:tr>
              <a:tr h="11562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Chaudronnier-tôlier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292070253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Technicien en système d'usinage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410170758"/>
                  </a:ext>
                </a:extLst>
              </a:tr>
              <a:tr h="115621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Métallier - soudeur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1256500063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Tuyauteur industriel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987" marR="3987" marT="39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987" marR="3987" marT="3987" marB="0" anchor="b"/>
                </a:tc>
                <a:extLst>
                  <a:ext uri="{0D108BD9-81ED-4DB2-BD59-A6C34878D82A}">
                    <a16:rowId xmlns:a16="http://schemas.microsoft.com/office/drawing/2014/main" val="3416514850"/>
                  </a:ext>
                </a:extLst>
              </a:tr>
            </a:tbl>
          </a:graphicData>
        </a:graphic>
      </p:graphicFrame>
      <p:pic>
        <p:nvPicPr>
          <p:cNvPr id="18" name="Graphique 51">
            <a:extLst>
              <a:ext uri="{FF2B5EF4-FFF2-40B4-BE49-F238E27FC236}">
                <a16:creationId xmlns:a16="http://schemas.microsoft.com/office/drawing/2014/main" id="{0B928BE6-F529-4F5B-9F4E-63C1FFFDE9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839" y="883597"/>
            <a:ext cx="720000" cy="720000"/>
          </a:xfrm>
          <a:prstGeom prst="rect">
            <a:avLst/>
          </a:prstGeom>
        </p:spPr>
      </p:pic>
      <p:sp>
        <p:nvSpPr>
          <p:cNvPr id="19" name="Zone de texte 21">
            <a:extLst>
              <a:ext uri="{FF2B5EF4-FFF2-40B4-BE49-F238E27FC236}">
                <a16:creationId xmlns:a16="http://schemas.microsoft.com/office/drawing/2014/main" id="{A2D164E1-3EE7-43EB-B857-51F7CC41EDB6}"/>
              </a:ext>
            </a:extLst>
          </p:cNvPr>
          <p:cNvSpPr txBox="1"/>
          <p:nvPr/>
        </p:nvSpPr>
        <p:spPr>
          <a:xfrm>
            <a:off x="1164589" y="1110313"/>
            <a:ext cx="956310" cy="2889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INDUSTRIE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20">
            <a:extLst>
              <a:ext uri="{FF2B5EF4-FFF2-40B4-BE49-F238E27FC236}">
                <a16:creationId xmlns:a16="http://schemas.microsoft.com/office/drawing/2014/main" id="{B69F5853-A95E-45EE-A3C1-15E19891B979}"/>
              </a:ext>
            </a:extLst>
          </p:cNvPr>
          <p:cNvSpPr txBox="1"/>
          <p:nvPr/>
        </p:nvSpPr>
        <p:spPr>
          <a:xfrm>
            <a:off x="7818818" y="1015697"/>
            <a:ext cx="1374456" cy="4400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INSTALLATION ET MAINTENANCE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que 52">
            <a:extLst>
              <a:ext uri="{FF2B5EF4-FFF2-40B4-BE49-F238E27FC236}">
                <a16:creationId xmlns:a16="http://schemas.microsoft.com/office/drawing/2014/main" id="{EA98453B-56AD-4408-A967-AD28F27CC9A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6875" y="875725"/>
            <a:ext cx="720000" cy="720000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49A5B81-3EA6-468B-B2E3-B5AD02844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08075"/>
              </p:ext>
            </p:extLst>
          </p:nvPr>
        </p:nvGraphicFramePr>
        <p:xfrm>
          <a:off x="633095" y="4883799"/>
          <a:ext cx="5291455" cy="521083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43657">
                  <a:extLst>
                    <a:ext uri="{9D8B030D-6E8A-4147-A177-3AD203B41FA5}">
                      <a16:colId xmlns:a16="http://schemas.microsoft.com/office/drawing/2014/main" val="3161631987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790577141"/>
                    </a:ext>
                  </a:extLst>
                </a:gridCol>
                <a:gridCol w="676273">
                  <a:extLst>
                    <a:ext uri="{9D8B030D-6E8A-4147-A177-3AD203B41FA5}">
                      <a16:colId xmlns:a16="http://schemas.microsoft.com/office/drawing/2014/main" val="1532630833"/>
                    </a:ext>
                  </a:extLst>
                </a:gridCol>
              </a:tblGrid>
              <a:tr h="235582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Informatique - tous métiers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32896249"/>
                  </a:ext>
                </a:extLst>
              </a:tr>
              <a:tr h="270893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Analyste/développeur informatique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4859101"/>
                  </a:ext>
                </a:extLst>
              </a:tr>
            </a:tbl>
          </a:graphicData>
        </a:graphic>
      </p:graphicFrame>
      <p:pic>
        <p:nvPicPr>
          <p:cNvPr id="23" name="Graphique 50">
            <a:extLst>
              <a:ext uri="{FF2B5EF4-FFF2-40B4-BE49-F238E27FC236}">
                <a16:creationId xmlns:a16="http://schemas.microsoft.com/office/drawing/2014/main" id="{1532F807-2FF5-4A18-A128-960DA4A85FC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839" y="4021785"/>
            <a:ext cx="720000" cy="720000"/>
          </a:xfrm>
          <a:prstGeom prst="rect">
            <a:avLst/>
          </a:prstGeom>
        </p:spPr>
      </p:pic>
      <p:sp>
        <p:nvSpPr>
          <p:cNvPr id="24" name="Zone de texte 17">
            <a:extLst>
              <a:ext uri="{FF2B5EF4-FFF2-40B4-BE49-F238E27FC236}">
                <a16:creationId xmlns:a16="http://schemas.microsoft.com/office/drawing/2014/main" id="{FBDDDBDF-53B0-4141-997F-C48B8827A1C5}"/>
              </a:ext>
            </a:extLst>
          </p:cNvPr>
          <p:cNvSpPr txBox="1"/>
          <p:nvPr/>
        </p:nvSpPr>
        <p:spPr>
          <a:xfrm>
            <a:off x="1015841" y="4145758"/>
            <a:ext cx="1253806" cy="5749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SUPPORT À L’ENTREPRISE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4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A3F485-1D1F-4217-B77B-8C1F66FF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BE" sz="4000">
                <a:solidFill>
                  <a:srgbClr val="FFFFFF"/>
                </a:solidFill>
              </a:rPr>
              <a:t>Rapport analytique et prospectif 2021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F9C5AD46-9367-4AD6-AB87-C6FDF6802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915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4" y="68558"/>
            <a:ext cx="1084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Métiers prioritaires pour la création ou l’adaptation de l’offre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A7D94AD-0728-4AC7-A412-B3682214D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28996"/>
              </p:ext>
            </p:extLst>
          </p:nvPr>
        </p:nvGraphicFramePr>
        <p:xfrm>
          <a:off x="6819900" y="1833171"/>
          <a:ext cx="5124450" cy="1980304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788693">
                  <a:extLst>
                    <a:ext uri="{9D8B030D-6E8A-4147-A177-3AD203B41FA5}">
                      <a16:colId xmlns:a16="http://schemas.microsoft.com/office/drawing/2014/main" val="1571643824"/>
                    </a:ext>
                  </a:extLst>
                </a:gridCol>
                <a:gridCol w="680022">
                  <a:extLst>
                    <a:ext uri="{9D8B030D-6E8A-4147-A177-3AD203B41FA5}">
                      <a16:colId xmlns:a16="http://schemas.microsoft.com/office/drawing/2014/main" val="1888960503"/>
                    </a:ext>
                  </a:extLst>
                </a:gridCol>
                <a:gridCol w="655735">
                  <a:extLst>
                    <a:ext uri="{9D8B030D-6E8A-4147-A177-3AD203B41FA5}">
                      <a16:colId xmlns:a16="http://schemas.microsoft.com/office/drawing/2014/main" val="2575402557"/>
                    </a:ext>
                  </a:extLst>
                </a:gridCol>
              </a:tblGrid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Cariste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2507309940"/>
                  </a:ext>
                </a:extLst>
              </a:tr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Magasinier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676848111"/>
                  </a:ext>
                </a:extLst>
              </a:tr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Déclarant en douane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244141213"/>
                  </a:ext>
                </a:extLst>
              </a:tr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Responsable logistique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2574600044"/>
                  </a:ext>
                </a:extLst>
              </a:tr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effectLst/>
                        </a:rPr>
                        <a:t>Chauffeur poids lourds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2760790130"/>
                  </a:ext>
                </a:extLst>
              </a:tr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Chauffeur d'autobus-autocar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1890236537"/>
                  </a:ext>
                </a:extLst>
              </a:tr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Gestionnaire de transport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2081509445"/>
                  </a:ext>
                </a:extLst>
              </a:tr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effectLst/>
                        </a:rPr>
                        <a:t>Employé en logistique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1027071475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0CF36CC-71B2-4B15-AC02-77C3BE0F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13598"/>
              </p:ext>
            </p:extLst>
          </p:nvPr>
        </p:nvGraphicFramePr>
        <p:xfrm>
          <a:off x="618038" y="1829193"/>
          <a:ext cx="5229863" cy="1485228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77313">
                  <a:extLst>
                    <a:ext uri="{9D8B030D-6E8A-4147-A177-3AD203B41FA5}">
                      <a16:colId xmlns:a16="http://schemas.microsoft.com/office/drawing/2014/main" val="1965867906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7418815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02281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Technologue en laboratoire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365483948"/>
                  </a:ext>
                </a:extLst>
              </a:tr>
              <a:tr h="107249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Technologue en radiologie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3959483017"/>
                  </a:ext>
                </a:extLst>
              </a:tr>
              <a:tr h="198965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Assistant en pharmacie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1719047627"/>
                  </a:ext>
                </a:extLst>
              </a:tr>
              <a:tr h="107249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effectLst/>
                        </a:rPr>
                        <a:t>Aide-soignant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121835792"/>
                  </a:ext>
                </a:extLst>
              </a:tr>
              <a:tr h="107249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Infirmier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1272068746"/>
                  </a:ext>
                </a:extLst>
              </a:tr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Responsable de crèche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4156981783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CD78B15-6148-4717-B39E-DCAFE5D0D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800703"/>
              </p:ext>
            </p:extLst>
          </p:nvPr>
        </p:nvGraphicFramePr>
        <p:xfrm>
          <a:off x="618038" y="4763631"/>
          <a:ext cx="5229863" cy="1732766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867788">
                  <a:extLst>
                    <a:ext uri="{9D8B030D-6E8A-4147-A177-3AD203B41FA5}">
                      <a16:colId xmlns:a16="http://schemas.microsoft.com/office/drawing/2014/main" val="424166673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417638865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437315424"/>
                    </a:ext>
                  </a:extLst>
                </a:gridCol>
              </a:tblGrid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Animateur breveté en centres de vacances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622800815"/>
                  </a:ext>
                </a:extLst>
              </a:tr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Coordinateur breveté en centres de vacances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585748060"/>
                  </a:ext>
                </a:extLst>
              </a:tr>
              <a:tr h="107249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Aide-ménager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703576807"/>
                  </a:ext>
                </a:extLst>
              </a:tr>
              <a:tr h="20181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Aide-ménager social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 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874670015"/>
                  </a:ext>
                </a:extLst>
              </a:tr>
              <a:tr h="107249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1" u="none" strike="noStrike">
                          <a:effectLst/>
                        </a:rPr>
                        <a:t>Aide familial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1521033498"/>
                  </a:ext>
                </a:extLst>
              </a:tr>
              <a:tr h="107249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Puériculteur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3963432762"/>
                  </a:ext>
                </a:extLst>
              </a:tr>
              <a:tr h="196006"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>
                          <a:effectLst/>
                        </a:rPr>
                        <a:t>Accueillant d'enfants en milieu scolaire</a:t>
                      </a:r>
                      <a:endParaRPr lang="fr-B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98" marR="3698" marT="36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600" u="none" strike="noStrike" dirty="0">
                          <a:effectLst/>
                        </a:rPr>
                        <a:t> 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8" marR="3698" marT="3698" marB="0" anchor="b"/>
                </a:tc>
                <a:extLst>
                  <a:ext uri="{0D108BD9-81ED-4DB2-BD59-A6C34878D82A}">
                    <a16:rowId xmlns:a16="http://schemas.microsoft.com/office/drawing/2014/main" val="60668672"/>
                  </a:ext>
                </a:extLst>
              </a:tr>
            </a:tbl>
          </a:graphicData>
        </a:graphic>
      </p:graphicFrame>
      <p:pic>
        <p:nvPicPr>
          <p:cNvPr id="16" name="Graphique 54">
            <a:extLst>
              <a:ext uri="{FF2B5EF4-FFF2-40B4-BE49-F238E27FC236}">
                <a16:creationId xmlns:a16="http://schemas.microsoft.com/office/drawing/2014/main" id="{3F4BF5EC-1ADD-42AC-A440-83B2094324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038" y="895667"/>
            <a:ext cx="720000" cy="720000"/>
          </a:xfrm>
          <a:prstGeom prst="rect">
            <a:avLst/>
          </a:prstGeom>
        </p:spPr>
      </p:pic>
      <p:sp>
        <p:nvSpPr>
          <p:cNvPr id="17" name="Zone de texte 23">
            <a:extLst>
              <a:ext uri="{FF2B5EF4-FFF2-40B4-BE49-F238E27FC236}">
                <a16:creationId xmlns:a16="http://schemas.microsoft.com/office/drawing/2014/main" id="{DEF7BF9E-BDCB-4836-A371-6BF669B78577}"/>
              </a:ext>
            </a:extLst>
          </p:cNvPr>
          <p:cNvSpPr txBox="1"/>
          <p:nvPr/>
        </p:nvSpPr>
        <p:spPr>
          <a:xfrm>
            <a:off x="1195068" y="1105528"/>
            <a:ext cx="824814" cy="3868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SANTÉ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Graphique 55">
            <a:extLst>
              <a:ext uri="{FF2B5EF4-FFF2-40B4-BE49-F238E27FC236}">
                <a16:creationId xmlns:a16="http://schemas.microsoft.com/office/drawing/2014/main" id="{A1054C9A-3E02-43BB-910C-28E6EE7231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038" y="3851182"/>
            <a:ext cx="720000" cy="720000"/>
          </a:xfrm>
          <a:prstGeom prst="rect">
            <a:avLst/>
          </a:prstGeom>
        </p:spPr>
      </p:pic>
      <p:sp>
        <p:nvSpPr>
          <p:cNvPr id="26" name="Zone de texte 24">
            <a:extLst>
              <a:ext uri="{FF2B5EF4-FFF2-40B4-BE49-F238E27FC236}">
                <a16:creationId xmlns:a16="http://schemas.microsoft.com/office/drawing/2014/main" id="{C4FE9B57-3E28-4B1D-A0F1-2CF1F9A2E31E}"/>
              </a:ext>
            </a:extLst>
          </p:cNvPr>
          <p:cNvSpPr txBox="1"/>
          <p:nvPr/>
        </p:nvSpPr>
        <p:spPr>
          <a:xfrm>
            <a:off x="978038" y="3898762"/>
            <a:ext cx="1479777" cy="70659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SERVICES À </a:t>
            </a:r>
            <a:br>
              <a:rPr lang="fr-BE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LA PERSONNE ET </a:t>
            </a:r>
            <a:br>
              <a:rPr lang="fr-BE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À LA COLLECTIVITÉ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BE" sz="1000" b="1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Graphique 56">
            <a:extLst>
              <a:ext uri="{FF2B5EF4-FFF2-40B4-BE49-F238E27FC236}">
                <a16:creationId xmlns:a16="http://schemas.microsoft.com/office/drawing/2014/main" id="{00BBD471-A76E-4C00-953F-56B7F3A218E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900" y="895667"/>
            <a:ext cx="720000" cy="720000"/>
          </a:xfrm>
          <a:prstGeom prst="rect">
            <a:avLst/>
          </a:prstGeom>
        </p:spPr>
      </p:pic>
      <p:sp>
        <p:nvSpPr>
          <p:cNvPr id="28" name="Zone de texte 25">
            <a:extLst>
              <a:ext uri="{FF2B5EF4-FFF2-40B4-BE49-F238E27FC236}">
                <a16:creationId xmlns:a16="http://schemas.microsoft.com/office/drawing/2014/main" id="{FE6D5560-D064-4931-B605-7444D2AD80C7}"/>
              </a:ext>
            </a:extLst>
          </p:cNvPr>
          <p:cNvSpPr txBox="1"/>
          <p:nvPr/>
        </p:nvSpPr>
        <p:spPr>
          <a:xfrm>
            <a:off x="7465594" y="1044242"/>
            <a:ext cx="1253806" cy="5094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1000">
                <a:solidFill>
                  <a:srgbClr val="DD0270"/>
                </a:solidFill>
                <a:effectLst/>
                <a:latin typeface="HELVETICA NEUE CONDENSED"/>
                <a:ea typeface="Calibri" panose="020F0502020204030204" pitchFamily="34" charset="0"/>
                <a:cs typeface="Times New Roman" panose="02020603050405020304" pitchFamily="18" charset="0"/>
              </a:rPr>
              <a:t>TRANSPORT ET LOGISTIQUE</a:t>
            </a:r>
            <a:endParaRPr lang="fr-BE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0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17C1D-74B3-4F0A-9600-9A1D63DD1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fr-BE" b="0" i="0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2"/>
              </a:rPr>
              <a:t>https://view.genial.ly/61dbfb3ac1a6820d6adb5e53/interactive-content-chauffagiste</a:t>
            </a:r>
            <a:endParaRPr lang="fr-BE" b="0" i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fr-BE" b="0" i="0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3"/>
              </a:rPr>
              <a:t>https://view.genial.ly/61de8d8000e5e80de1b53cb8/interactive-content-hot-air-balloon-timeline</a:t>
            </a:r>
            <a:endParaRPr lang="fr-BE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endParaRPr lang="fr-BE" b="0" i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endParaRPr lang="fr-BE" b="0" i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endParaRPr lang="fr-BE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endParaRPr lang="fr-BE" b="0" i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C83212E-9A53-4331-84EB-34286529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1250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BE" sz="2800" b="1"/>
              <a:t>	 Des exemples de travail sur un métier ou un secteur</a:t>
            </a:r>
          </a:p>
        </p:txBody>
      </p:sp>
    </p:spTree>
    <p:extLst>
      <p:ext uri="{BB962C8B-B14F-4D97-AF65-F5344CB8AC3E}">
        <p14:creationId xmlns:p14="http://schemas.microsoft.com/office/powerpoint/2010/main" val="2286682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A3F485-1D1F-4217-B77B-8C1F66FF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BE" sz="4000">
                <a:solidFill>
                  <a:srgbClr val="FFFFFF"/>
                </a:solidFill>
              </a:rPr>
              <a:t>Rapport analytique et prospectif 2021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F9C5AD46-9367-4AD6-AB87-C6FDF6802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18052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721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4" y="68558"/>
            <a:ext cx="1084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Recommandations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63D17E-FEA6-4A60-B27F-EFEEA9E31D01}"/>
              </a:ext>
            </a:extLst>
          </p:cNvPr>
          <p:cNvSpPr txBox="1"/>
          <p:nvPr/>
        </p:nvSpPr>
        <p:spPr>
          <a:xfrm>
            <a:off x="895351" y="990600"/>
            <a:ext cx="10753724" cy="706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b="1">
                <a:solidFill>
                  <a:srgbClr val="63A7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Orientation, promotion des métiers, promotion des filières techniques et professionnelles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>
              <a:solidFill>
                <a:srgbClr val="63A7D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b="1">
                <a:solidFill>
                  <a:srgbClr val="63A7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Adaptation de l’offre d’enseignement et de formation, recommandations au Service Francophone des Métiers et des Qualifications (SFMQ)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>
              <a:solidFill>
                <a:srgbClr val="63A7D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b="1">
                <a:solidFill>
                  <a:srgbClr val="63A7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Places de stage et alternance</a:t>
            </a:r>
            <a:endParaRPr lang="fr-BE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fontAlgn="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i="0" u="none" strike="noStrike" kern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Sensibiliser les entreprises à l’alternance de manière à augmenter les offres de stages et l’importance d’un bon tutorat. </a:t>
            </a:r>
            <a:endParaRPr lang="fr-BE" i="0" u="none" strike="noStrike">
              <a:effectLst/>
              <a:latin typeface="Arial" panose="020B0604020202020204" pitchFamily="34" charset="0"/>
            </a:endParaRPr>
          </a:p>
          <a:p>
            <a:pPr marL="742950" lvl="1" indent="-285750" fontAlgn="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i="0" u="none" strike="noStrike" kern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Travailler la cohérence entre les besoins/attentes des entreprises et les souhaits/motivations des jeunes.</a:t>
            </a:r>
          </a:p>
          <a:p>
            <a:pPr lvl="1" fontAlgn="t">
              <a:lnSpc>
                <a:spcPct val="107000"/>
              </a:lnSpc>
              <a:spcAft>
                <a:spcPts val="800"/>
              </a:spcAft>
            </a:pPr>
            <a:r>
              <a:rPr lang="fr-BE" i="0" u="none" strike="noStrike" kern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BE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b="1">
                <a:solidFill>
                  <a:srgbClr val="63A7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Équipements/ressources</a:t>
            </a:r>
            <a:endParaRPr lang="fr-BE" b="1">
              <a:solidFill>
                <a:srgbClr val="63A7D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fontAlgn="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>
                <a:latin typeface="Calibri" panose="020F0502020204030204" pitchFamily="34" charset="0"/>
                <a:cs typeface="Arial" panose="020B0604020202020204" pitchFamily="34" charset="0"/>
              </a:rPr>
              <a:t>Permettre l’utilisation en commun de ressources provenant d’opérateurs différents (Forem, IFAPME, CTA, Centres de compétence).</a:t>
            </a:r>
          </a:p>
          <a:p>
            <a:pPr lvl="1" fontAlgn="t">
              <a:lnSpc>
                <a:spcPct val="107000"/>
              </a:lnSpc>
              <a:spcAft>
                <a:spcPts val="800"/>
              </a:spcAft>
            </a:pPr>
            <a:endParaRPr lang="fr-BE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800" b="1">
                <a:solidFill>
                  <a:srgbClr val="63A7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Recommandations en matière de compétences spécifiques et transversales</a:t>
            </a:r>
          </a:p>
          <a:p>
            <a:pPr marL="742950" lvl="1" indent="-285750" fontAlgn="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>
                <a:latin typeface="Calibri" panose="020F0502020204030204" pitchFamily="34" charset="0"/>
                <a:cs typeface="Arial" panose="020B0604020202020204" pitchFamily="34" charset="0"/>
              </a:rPr>
              <a:t>Renforcer les compétences de bases (math, français, NTIC…), les soft </a:t>
            </a:r>
            <a:r>
              <a:rPr lang="fr-BE" err="1">
                <a:latin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fr-BE">
                <a:latin typeface="Calibri" panose="020F0502020204030204" pitchFamily="34" charset="0"/>
                <a:cs typeface="Arial" panose="020B0604020202020204" pitchFamily="34" charset="0"/>
              </a:rPr>
              <a:t>, les compétences techniques en lien avec le terrain, les compétences managériales, les bases en informatique…</a:t>
            </a:r>
          </a:p>
          <a:p>
            <a:pPr marL="285750" indent="-285750" fontAlgn="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BE" i="0" u="none" strike="noStrike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b="1">
              <a:solidFill>
                <a:srgbClr val="63A7D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800" b="1">
              <a:solidFill>
                <a:srgbClr val="63A7D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/>
          </a:p>
        </p:txBody>
      </p:sp>
      <p:pic>
        <p:nvPicPr>
          <p:cNvPr id="11" name="Graphique 10" descr="Retour avec un remplissage uni">
            <a:extLst>
              <a:ext uri="{FF2B5EF4-FFF2-40B4-BE49-F238E27FC236}">
                <a16:creationId xmlns:a16="http://schemas.microsoft.com/office/drawing/2014/main" id="{F12FD7E8-B387-410C-A959-09A196BB3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049" y="800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7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34644A1-C135-445D-AC02-3B35865FEDF2}"/>
              </a:ext>
            </a:extLst>
          </p:cNvPr>
          <p:cNvSpPr txBox="1"/>
          <p:nvPr/>
        </p:nvSpPr>
        <p:spPr>
          <a:xfrm>
            <a:off x="1113810" y="2960716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Merci pour </a:t>
            </a:r>
            <a:r>
              <a:rPr lang="en-US" sz="5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attention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DD066F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DD0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Winking Face with No Fill">
            <a:extLst>
              <a:ext uri="{FF2B5EF4-FFF2-40B4-BE49-F238E27FC236}">
                <a16:creationId xmlns:a16="http://schemas.microsoft.com/office/drawing/2014/main" id="{8D8FF735-6145-4848-BCC9-26C97440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A2DFCF6-E52D-494C-BD9D-0129DEAF8414}"/>
              </a:ext>
            </a:extLst>
          </p:cNvPr>
          <p:cNvSpPr txBox="1"/>
          <p:nvPr/>
        </p:nvSpPr>
        <p:spPr>
          <a:xfrm>
            <a:off x="2245284" y="5789930"/>
            <a:ext cx="396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www.ibefe-lux.be</a:t>
            </a:r>
          </a:p>
        </p:txBody>
      </p:sp>
    </p:spTree>
    <p:extLst>
      <p:ext uri="{BB962C8B-B14F-4D97-AF65-F5344CB8AC3E}">
        <p14:creationId xmlns:p14="http://schemas.microsoft.com/office/powerpoint/2010/main" val="250711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A3F485-1D1F-4217-B77B-8C1F66FF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BE" sz="4000">
                <a:solidFill>
                  <a:srgbClr val="FFFFFF"/>
                </a:solidFill>
              </a:rPr>
              <a:t>Rapport analytique et prospectif 2021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F9C5AD46-9367-4AD6-AB87-C6FDF6802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15766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72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9A9EC7-FD7D-4882-9AE7-1F3D37418E50}"/>
              </a:ext>
            </a:extLst>
          </p:cNvPr>
          <p:cNvSpPr/>
          <p:nvPr/>
        </p:nvSpPr>
        <p:spPr>
          <a:xfrm>
            <a:off x="0" y="-1"/>
            <a:ext cx="12192000" cy="698779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8E6CB2-BB60-4E54-A334-DE294ABCC7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6" y="904461"/>
            <a:ext cx="4058602" cy="5469572"/>
          </a:xfrm>
          <a:prstGeom prst="rect">
            <a:avLst/>
          </a:prstGeom>
          <a:solidFill>
            <a:srgbClr val="63A7DA"/>
          </a:solidFill>
          <a:ln>
            <a:noFill/>
          </a:ln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9876905-CF84-4067-9459-4EFC8FAD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762317"/>
            <a:ext cx="7985760" cy="5750243"/>
          </a:xfrm>
        </p:spPr>
        <p:txBody>
          <a:bodyPr/>
          <a:lstStyle/>
          <a:p>
            <a:pPr marL="0" indent="0" algn="ctr">
              <a:buNone/>
            </a:pPr>
            <a:r>
              <a:rPr lang="fr-BE"/>
              <a:t>Population totale du Bassin du Luxembourg belge</a:t>
            </a:r>
          </a:p>
          <a:p>
            <a:pPr marL="0" indent="0" algn="ctr">
              <a:buNone/>
            </a:pPr>
            <a:r>
              <a:rPr lang="fr-BE" b="1">
                <a:solidFill>
                  <a:srgbClr val="DD066F"/>
                </a:solidFill>
              </a:rPr>
              <a:t>286.752 habitants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E54C468-80A3-47B0-918A-F502AE1A0AAB}"/>
              </a:ext>
            </a:extLst>
          </p:cNvPr>
          <p:cNvSpPr txBox="1"/>
          <p:nvPr/>
        </p:nvSpPr>
        <p:spPr>
          <a:xfrm>
            <a:off x="5240928" y="2403311"/>
            <a:ext cx="106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>
                <a:solidFill>
                  <a:srgbClr val="F6CD79"/>
                </a:solidFill>
              </a:rPr>
              <a:t>51.270</a:t>
            </a:r>
          </a:p>
          <a:p>
            <a:pPr algn="ctr"/>
            <a:r>
              <a:rPr lang="fr-BE" b="1">
                <a:solidFill>
                  <a:srgbClr val="F6CD79"/>
                </a:solidFill>
              </a:rPr>
              <a:t>(-15 ans)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E40B6D9-7569-4A2F-B653-E6721129FE88}"/>
              </a:ext>
            </a:extLst>
          </p:cNvPr>
          <p:cNvSpPr txBox="1"/>
          <p:nvPr/>
        </p:nvSpPr>
        <p:spPr>
          <a:xfrm>
            <a:off x="7706373" y="2522984"/>
            <a:ext cx="106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>
                <a:solidFill>
                  <a:srgbClr val="63A7DA"/>
                </a:solidFill>
              </a:rPr>
              <a:t>184.630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D4F5C98-5B91-4809-BE6E-683D41832C0A}"/>
              </a:ext>
            </a:extLst>
          </p:cNvPr>
          <p:cNvSpPr txBox="1"/>
          <p:nvPr/>
        </p:nvSpPr>
        <p:spPr>
          <a:xfrm>
            <a:off x="10171818" y="2443877"/>
            <a:ext cx="106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>
                <a:solidFill>
                  <a:srgbClr val="CDD84B"/>
                </a:solidFill>
              </a:rPr>
              <a:t>48.032</a:t>
            </a:r>
          </a:p>
          <a:p>
            <a:pPr algn="ctr"/>
            <a:r>
              <a:rPr lang="fr-BE" b="1">
                <a:solidFill>
                  <a:srgbClr val="CDD84B"/>
                </a:solidFill>
              </a:rPr>
              <a:t>(+65 ans)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B630D2E-9E87-42D3-8089-CF39709C1A86}"/>
              </a:ext>
            </a:extLst>
          </p:cNvPr>
          <p:cNvGrpSpPr/>
          <p:nvPr/>
        </p:nvGrpSpPr>
        <p:grpSpPr>
          <a:xfrm>
            <a:off x="5134462" y="1890393"/>
            <a:ext cx="6200355" cy="512918"/>
            <a:chOff x="4838494" y="2347593"/>
            <a:chExt cx="6200355" cy="512918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5A9246DD-0E06-4EF7-9F99-9DBA6E408450}"/>
                </a:ext>
              </a:extLst>
            </p:cNvPr>
            <p:cNvGrpSpPr>
              <a:grpSpLocks/>
            </p:cNvGrpSpPr>
            <p:nvPr/>
          </p:nvGrpSpPr>
          <p:grpSpPr>
            <a:xfrm>
              <a:off x="4838494" y="2360131"/>
              <a:ext cx="1210493" cy="500380"/>
              <a:chOff x="5099159" y="2214245"/>
              <a:chExt cx="1532464" cy="914400"/>
            </a:xfrm>
            <a:solidFill>
              <a:srgbClr val="F6CD79"/>
            </a:solidFill>
          </p:grpSpPr>
          <p:pic>
            <p:nvPicPr>
              <p:cNvPr id="18" name="Graphique 17" descr="Deux hommes avec un remplissage uni">
                <a:extLst>
                  <a:ext uri="{FF2B5EF4-FFF2-40B4-BE49-F238E27FC236}">
                    <a16:creationId xmlns:a16="http://schemas.microsoft.com/office/drawing/2014/main" id="{2C2F8197-CC51-469B-B136-728C9103E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99159" y="221424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Graphique 18" descr="Deux hommes avec un remplissage uni">
                <a:extLst>
                  <a:ext uri="{FF2B5EF4-FFF2-40B4-BE49-F238E27FC236}">
                    <a16:creationId xmlns:a16="http://schemas.microsoft.com/office/drawing/2014/main" id="{86A122E7-14F9-460F-A564-7C088CB08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17223" y="221424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99EAF060-9EF2-4157-91BF-79F8A83A7881}"/>
                </a:ext>
              </a:extLst>
            </p:cNvPr>
            <p:cNvGrpSpPr/>
            <p:nvPr/>
          </p:nvGrpSpPr>
          <p:grpSpPr>
            <a:xfrm>
              <a:off x="9780874" y="2347593"/>
              <a:ext cx="1257975" cy="500382"/>
              <a:chOff x="5099159" y="2214245"/>
              <a:chExt cx="1532464" cy="914400"/>
            </a:xfrm>
            <a:solidFill>
              <a:srgbClr val="CDD84B"/>
            </a:solidFill>
          </p:grpSpPr>
          <p:pic>
            <p:nvPicPr>
              <p:cNvPr id="22" name="Graphique 21" descr="Deux hommes avec un remplissage uni">
                <a:extLst>
                  <a:ext uri="{FF2B5EF4-FFF2-40B4-BE49-F238E27FC236}">
                    <a16:creationId xmlns:a16="http://schemas.microsoft.com/office/drawing/2014/main" id="{54225450-55F2-4E38-B250-9822A14FC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9159" y="221424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3" name="Graphique 22" descr="Deux hommes avec un remplissage uni">
                <a:extLst>
                  <a:ext uri="{FF2B5EF4-FFF2-40B4-BE49-F238E27FC236}">
                    <a16:creationId xmlns:a16="http://schemas.microsoft.com/office/drawing/2014/main" id="{45E7A903-47F7-4646-8A68-DF8E5906B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17223" y="221424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937B0FAA-6565-42F5-B859-0B5CBBB03773}"/>
                </a:ext>
              </a:extLst>
            </p:cNvPr>
            <p:cNvGrpSpPr/>
            <p:nvPr/>
          </p:nvGrpSpPr>
          <p:grpSpPr>
            <a:xfrm>
              <a:off x="5819803" y="2347594"/>
              <a:ext cx="4189772" cy="500381"/>
              <a:chOff x="5686991" y="2338349"/>
              <a:chExt cx="4189772" cy="500381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2D4C08F6-BA92-4393-83C0-7D27C32F619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736589" y="2338349"/>
                <a:ext cx="3140174" cy="500381"/>
                <a:chOff x="7065327" y="3119120"/>
                <a:chExt cx="3978910" cy="914400"/>
              </a:xfrm>
              <a:solidFill>
                <a:srgbClr val="63A7DA"/>
              </a:solidFill>
            </p:grpSpPr>
            <p:pic>
              <p:nvPicPr>
                <p:cNvPr id="10" name="Graphique 9" descr="Deux hommes avec un remplissage uni">
                  <a:extLst>
                    <a:ext uri="{FF2B5EF4-FFF2-40B4-BE49-F238E27FC236}">
                      <a16:creationId xmlns:a16="http://schemas.microsoft.com/office/drawing/2014/main" id="{4C04AC08-2310-4B88-8727-B8EAD9593B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5327" y="311912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" name="Graphique 11" descr="Deux hommes avec un remplissage uni">
                  <a:extLst>
                    <a:ext uri="{FF2B5EF4-FFF2-40B4-BE49-F238E27FC236}">
                      <a16:creationId xmlns:a16="http://schemas.microsoft.com/office/drawing/2014/main" id="{AFF6C48B-DACD-42EC-8971-25AA472709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78737" y="311912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" name="Graphique 12" descr="Deux hommes avec un remplissage uni">
                  <a:extLst>
                    <a:ext uri="{FF2B5EF4-FFF2-40B4-BE49-F238E27FC236}">
                      <a16:creationId xmlns:a16="http://schemas.microsoft.com/office/drawing/2014/main" id="{6AB55DD0-29C7-4D65-8F72-45EBF4118D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93417" y="311912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" name="Graphique 13" descr="Deux hommes avec un remplissage uni">
                  <a:extLst>
                    <a:ext uri="{FF2B5EF4-FFF2-40B4-BE49-F238E27FC236}">
                      <a16:creationId xmlns:a16="http://schemas.microsoft.com/office/drawing/2014/main" id="{87C62477-5154-4E7D-BB8A-8EC9877971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05557" y="311912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" name="Graphique 14" descr="Deux hommes avec un remplissage uni">
                  <a:extLst>
                    <a:ext uri="{FF2B5EF4-FFF2-40B4-BE49-F238E27FC236}">
                      <a16:creationId xmlns:a16="http://schemas.microsoft.com/office/drawing/2014/main" id="{F8878CAE-D73E-496E-BFE3-92064DF1DC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20237" y="311912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" name="Graphique 15" descr="Deux hommes avec un remplissage uni">
                  <a:extLst>
                    <a:ext uri="{FF2B5EF4-FFF2-40B4-BE49-F238E27FC236}">
                      <a16:creationId xmlns:a16="http://schemas.microsoft.com/office/drawing/2014/main" id="{CD5780CF-5434-41D2-923A-7E4AD047F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9837" y="3119120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A10C8BF6-0E08-4452-877B-4D053BAE8743}"/>
                  </a:ext>
                </a:extLst>
              </p:cNvPr>
              <p:cNvGrpSpPr/>
              <p:nvPr/>
            </p:nvGrpSpPr>
            <p:grpSpPr>
              <a:xfrm>
                <a:off x="5686991" y="2347593"/>
                <a:ext cx="1285002" cy="491137"/>
                <a:chOff x="6390503" y="3538647"/>
                <a:chExt cx="1535948" cy="914400"/>
              </a:xfrm>
              <a:solidFill>
                <a:srgbClr val="63A7DA"/>
              </a:solidFill>
            </p:grpSpPr>
            <p:pic>
              <p:nvPicPr>
                <p:cNvPr id="28" name="Graphique 27" descr="Deux hommes avec un remplissage uni">
                  <a:extLst>
                    <a:ext uri="{FF2B5EF4-FFF2-40B4-BE49-F238E27FC236}">
                      <a16:creationId xmlns:a16="http://schemas.microsoft.com/office/drawing/2014/main" id="{32111A97-B04B-484B-A529-D199126E7A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0503" y="353864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phique 30" descr="Deux hommes avec un remplissage uni">
                  <a:extLst>
                    <a:ext uri="{FF2B5EF4-FFF2-40B4-BE49-F238E27FC236}">
                      <a16:creationId xmlns:a16="http://schemas.microsoft.com/office/drawing/2014/main" id="{47098581-8CA3-4ADF-AF04-A8457CDD12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12051" y="3538647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FFB6BB47-8B30-4817-A31F-91B99C630C8F}"/>
              </a:ext>
            </a:extLst>
          </p:cNvPr>
          <p:cNvSpPr txBox="1"/>
          <p:nvPr/>
        </p:nvSpPr>
        <p:spPr>
          <a:xfrm>
            <a:off x="6065686" y="3861132"/>
            <a:ext cx="190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Population active</a:t>
            </a:r>
          </a:p>
          <a:p>
            <a:r>
              <a:rPr lang="fr-BE"/>
              <a:t>129.001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D8DD581-1955-4C8F-B2A4-BBD2907E0F9A}"/>
              </a:ext>
            </a:extLst>
          </p:cNvPr>
          <p:cNvSpPr txBox="1"/>
          <p:nvPr/>
        </p:nvSpPr>
        <p:spPr>
          <a:xfrm>
            <a:off x="9304845" y="3879584"/>
            <a:ext cx="200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Population inactive</a:t>
            </a:r>
          </a:p>
          <a:p>
            <a:r>
              <a:rPr lang="fr-BE"/>
              <a:t>55.629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EE084B8B-8E5F-4C31-B761-452E636F6026}"/>
              </a:ext>
            </a:extLst>
          </p:cNvPr>
          <p:cNvCxnSpPr/>
          <p:nvPr/>
        </p:nvCxnSpPr>
        <p:spPr>
          <a:xfrm flipH="1">
            <a:off x="7057422" y="3072745"/>
            <a:ext cx="648951" cy="6079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4591BEE-17CE-47FB-8658-D2CBDC0D05C3}"/>
              </a:ext>
            </a:extLst>
          </p:cNvPr>
          <p:cNvCxnSpPr>
            <a:cxnSpLocks/>
          </p:cNvCxnSpPr>
          <p:nvPr/>
        </p:nvCxnSpPr>
        <p:spPr>
          <a:xfrm>
            <a:off x="8949236" y="3020965"/>
            <a:ext cx="626666" cy="659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62F0354-3747-4183-AD22-D250F8EE6017}"/>
              </a:ext>
            </a:extLst>
          </p:cNvPr>
          <p:cNvGrpSpPr/>
          <p:nvPr/>
        </p:nvGrpSpPr>
        <p:grpSpPr>
          <a:xfrm>
            <a:off x="5986178" y="4624191"/>
            <a:ext cx="3216594" cy="514333"/>
            <a:chOff x="4711772" y="4623187"/>
            <a:chExt cx="3216594" cy="514333"/>
          </a:xfrm>
          <a:solidFill>
            <a:schemeClr val="accent1">
              <a:lumMod val="75000"/>
            </a:schemeClr>
          </a:solidFill>
        </p:grpSpPr>
        <p:pic>
          <p:nvPicPr>
            <p:cNvPr id="65" name="Graphique 64" descr="Deux hommes avec un remplissage uni">
              <a:extLst>
                <a:ext uri="{FF2B5EF4-FFF2-40B4-BE49-F238E27FC236}">
                  <a16:creationId xmlns:a16="http://schemas.microsoft.com/office/drawing/2014/main" id="{99246C2C-0625-4457-A88B-DB2DE5BC0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11772" y="4637140"/>
              <a:ext cx="722284" cy="500380"/>
            </a:xfrm>
            <a:prstGeom prst="rect">
              <a:avLst/>
            </a:prstGeom>
          </p:spPr>
        </p:pic>
        <p:pic>
          <p:nvPicPr>
            <p:cNvPr id="67" name="Graphique 66" descr="Deux hommes avec un remplissage uni">
              <a:extLst>
                <a:ext uri="{FF2B5EF4-FFF2-40B4-BE49-F238E27FC236}">
                  <a16:creationId xmlns:a16="http://schemas.microsoft.com/office/drawing/2014/main" id="{424A988E-85F5-46B8-937E-09F888D68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197659" y="4632489"/>
              <a:ext cx="722284" cy="500380"/>
            </a:xfrm>
            <a:prstGeom prst="rect">
              <a:avLst/>
            </a:prstGeom>
          </p:spPr>
        </p:pic>
        <p:pic>
          <p:nvPicPr>
            <p:cNvPr id="68" name="Graphique 67" descr="Deux hommes avec un remplissage uni">
              <a:extLst>
                <a:ext uri="{FF2B5EF4-FFF2-40B4-BE49-F238E27FC236}">
                  <a16:creationId xmlns:a16="http://schemas.microsoft.com/office/drawing/2014/main" id="{9CBD83CE-04B7-4614-987B-1F25B98D3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07475" y="4623187"/>
              <a:ext cx="722284" cy="500380"/>
            </a:xfrm>
            <a:prstGeom prst="rect">
              <a:avLst/>
            </a:prstGeom>
          </p:spPr>
        </p:pic>
        <p:pic>
          <p:nvPicPr>
            <p:cNvPr id="69" name="Graphique 68" descr="Deux hommes avec un remplissage uni">
              <a:extLst>
                <a:ext uri="{FF2B5EF4-FFF2-40B4-BE49-F238E27FC236}">
                  <a16:creationId xmlns:a16="http://schemas.microsoft.com/office/drawing/2014/main" id="{20CB2A4F-77BF-4D61-A686-72ACFF37C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00552" y="4623187"/>
              <a:ext cx="722284" cy="500380"/>
            </a:xfrm>
            <a:prstGeom prst="rect">
              <a:avLst/>
            </a:prstGeom>
          </p:spPr>
        </p:pic>
        <p:pic>
          <p:nvPicPr>
            <p:cNvPr id="70" name="Graphique 69" descr="Deux hommes avec un remplissage uni">
              <a:extLst>
                <a:ext uri="{FF2B5EF4-FFF2-40B4-BE49-F238E27FC236}">
                  <a16:creationId xmlns:a16="http://schemas.microsoft.com/office/drawing/2014/main" id="{C8845BAA-2631-444D-ABAD-A05B37839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14398" y="4627838"/>
              <a:ext cx="722284" cy="500380"/>
            </a:xfrm>
            <a:prstGeom prst="rect">
              <a:avLst/>
            </a:prstGeom>
          </p:spPr>
        </p:pic>
        <p:pic>
          <p:nvPicPr>
            <p:cNvPr id="74" name="Graphique 73" descr="Deux hommes avec un remplissage uni">
              <a:extLst>
                <a:ext uri="{FF2B5EF4-FFF2-40B4-BE49-F238E27FC236}">
                  <a16:creationId xmlns:a16="http://schemas.microsoft.com/office/drawing/2014/main" id="{FACCBD91-1773-4B23-BFD5-2A4B54B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06082" y="4623187"/>
              <a:ext cx="722284" cy="500380"/>
            </a:xfrm>
            <a:prstGeom prst="rect">
              <a:avLst/>
            </a:prstGeom>
          </p:spPr>
        </p:pic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DD0C5E49-55A5-45EB-8F4A-90C2E5B744D5}"/>
              </a:ext>
            </a:extLst>
          </p:cNvPr>
          <p:cNvGrpSpPr/>
          <p:nvPr/>
        </p:nvGrpSpPr>
        <p:grpSpPr>
          <a:xfrm>
            <a:off x="9225831" y="4611655"/>
            <a:ext cx="1530238" cy="500380"/>
            <a:chOff x="8187304" y="4632489"/>
            <a:chExt cx="1530238" cy="500380"/>
          </a:xfrm>
          <a:solidFill>
            <a:schemeClr val="accent1">
              <a:lumMod val="20000"/>
              <a:lumOff val="80000"/>
            </a:schemeClr>
          </a:solidFill>
        </p:grpSpPr>
        <p:pic>
          <p:nvPicPr>
            <p:cNvPr id="72" name="Graphique 71" descr="Deux hommes avec un remplissage uni">
              <a:extLst>
                <a:ext uri="{FF2B5EF4-FFF2-40B4-BE49-F238E27FC236}">
                  <a16:creationId xmlns:a16="http://schemas.microsoft.com/office/drawing/2014/main" id="{BC1153DC-DBF9-4CC7-9028-181C37B04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87304" y="4632489"/>
              <a:ext cx="722284" cy="500380"/>
            </a:xfrm>
            <a:prstGeom prst="rect">
              <a:avLst/>
            </a:prstGeom>
          </p:spPr>
        </p:pic>
        <p:pic>
          <p:nvPicPr>
            <p:cNvPr id="73" name="Graphique 72" descr="Deux hommes avec un remplissage uni">
              <a:extLst>
                <a:ext uri="{FF2B5EF4-FFF2-40B4-BE49-F238E27FC236}">
                  <a16:creationId xmlns:a16="http://schemas.microsoft.com/office/drawing/2014/main" id="{5CEF84D0-AB9C-4BC0-B41B-7E041C56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77830" y="4632489"/>
              <a:ext cx="722284" cy="500380"/>
            </a:xfrm>
            <a:prstGeom prst="rect">
              <a:avLst/>
            </a:prstGeom>
          </p:spPr>
        </p:pic>
        <p:pic>
          <p:nvPicPr>
            <p:cNvPr id="78" name="Graphique 77" descr="Homme avec un remplissage uni">
              <a:extLst>
                <a:ext uri="{FF2B5EF4-FFF2-40B4-BE49-F238E27FC236}">
                  <a16:creationId xmlns:a16="http://schemas.microsoft.com/office/drawing/2014/main" id="{215D91E5-AF18-4EF3-B7B8-0773495EB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128803" y="4659981"/>
              <a:ext cx="588739" cy="463586"/>
            </a:xfrm>
            <a:prstGeom prst="rect">
              <a:avLst/>
            </a:prstGeom>
          </p:spPr>
        </p:pic>
      </p:grpSp>
      <p:pic>
        <p:nvPicPr>
          <p:cNvPr id="79" name="Graphique 78" descr="Homme avec un remplissage uni">
            <a:extLst>
              <a:ext uri="{FF2B5EF4-FFF2-40B4-BE49-F238E27FC236}">
                <a16:creationId xmlns:a16="http://schemas.microsoft.com/office/drawing/2014/main" id="{929BA0FC-D44D-4D91-8942-587849B764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08403" y="4639147"/>
            <a:ext cx="588739" cy="463586"/>
          </a:xfrm>
          <a:prstGeom prst="rect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6694EA33-8A46-4889-9951-106D4E7F565F}"/>
              </a:ext>
            </a:extLst>
          </p:cNvPr>
          <p:cNvSpPr txBox="1"/>
          <p:nvPr/>
        </p:nvSpPr>
        <p:spPr>
          <a:xfrm>
            <a:off x="5575129" y="5595784"/>
            <a:ext cx="19398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>
                <a:solidFill>
                  <a:schemeClr val="accent1">
                    <a:lumMod val="75000"/>
                  </a:schemeClr>
                </a:solidFill>
              </a:rPr>
              <a:t>Actifs occupés</a:t>
            </a:r>
          </a:p>
          <a:p>
            <a:r>
              <a:rPr lang="fr-BE">
                <a:solidFill>
                  <a:schemeClr val="accent1">
                    <a:lumMod val="75000"/>
                  </a:schemeClr>
                </a:solidFill>
              </a:rPr>
              <a:t>117.698</a:t>
            </a:r>
          </a:p>
          <a:p>
            <a:r>
              <a:rPr lang="fr-BE" sz="1400" b="1">
                <a:solidFill>
                  <a:schemeClr val="accent1">
                    <a:lumMod val="75000"/>
                  </a:schemeClr>
                </a:solidFill>
              </a:rPr>
              <a:t>Taux emploi : 63,7%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AF8CCB94-B8E6-4BFD-8332-A2D84818FE74}"/>
              </a:ext>
            </a:extLst>
          </p:cNvPr>
          <p:cNvSpPr txBox="1"/>
          <p:nvPr/>
        </p:nvSpPr>
        <p:spPr>
          <a:xfrm>
            <a:off x="8413701" y="5587248"/>
            <a:ext cx="20479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>
                <a:solidFill>
                  <a:schemeClr val="accent1">
                    <a:lumMod val="60000"/>
                    <a:lumOff val="40000"/>
                  </a:schemeClr>
                </a:solidFill>
              </a:rPr>
              <a:t>Actifs inoccupés</a:t>
            </a:r>
          </a:p>
          <a:p>
            <a:r>
              <a:rPr lang="fr-BE">
                <a:solidFill>
                  <a:schemeClr val="accent1">
                    <a:lumMod val="60000"/>
                    <a:lumOff val="40000"/>
                  </a:schemeClr>
                </a:solidFill>
              </a:rPr>
              <a:t>11.303</a:t>
            </a:r>
          </a:p>
          <a:p>
            <a:r>
              <a:rPr lang="fr-BE" sz="1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Taux chômage : 8,8%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1CC9D6C7-6DFD-44FA-8EC5-8664AB2DE929}"/>
              </a:ext>
            </a:extLst>
          </p:cNvPr>
          <p:cNvSpPr txBox="1"/>
          <p:nvPr/>
        </p:nvSpPr>
        <p:spPr>
          <a:xfrm>
            <a:off x="10496630" y="5581834"/>
            <a:ext cx="161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>
                <a:solidFill>
                  <a:schemeClr val="accent1">
                    <a:lumMod val="20000"/>
                    <a:lumOff val="80000"/>
                  </a:schemeClr>
                </a:solidFill>
              </a:rPr>
              <a:t>Inactifs</a:t>
            </a:r>
          </a:p>
          <a:p>
            <a:r>
              <a:rPr lang="fr-BE">
                <a:solidFill>
                  <a:schemeClr val="accent1">
                    <a:lumMod val="20000"/>
                    <a:lumOff val="80000"/>
                  </a:schemeClr>
                </a:solidFill>
              </a:rPr>
              <a:t>55.629</a:t>
            </a: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7053A3F6-4FB2-4428-936A-5B590ABD1367}"/>
              </a:ext>
            </a:extLst>
          </p:cNvPr>
          <p:cNvCxnSpPr>
            <a:cxnSpLocks/>
          </p:cNvCxnSpPr>
          <p:nvPr/>
        </p:nvCxnSpPr>
        <p:spPr>
          <a:xfrm flipH="1">
            <a:off x="6124433" y="5269205"/>
            <a:ext cx="220522" cy="2514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F61DDF6E-67E6-4779-B4A1-CC0932F4F519}"/>
              </a:ext>
            </a:extLst>
          </p:cNvPr>
          <p:cNvCxnSpPr>
            <a:cxnSpLocks/>
          </p:cNvCxnSpPr>
          <p:nvPr/>
        </p:nvCxnSpPr>
        <p:spPr>
          <a:xfrm>
            <a:off x="9190424" y="5239890"/>
            <a:ext cx="0" cy="3273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59BAE0DF-EDAD-4E21-8100-312E74576EE3}"/>
              </a:ext>
            </a:extLst>
          </p:cNvPr>
          <p:cNvCxnSpPr>
            <a:cxnSpLocks/>
          </p:cNvCxnSpPr>
          <p:nvPr/>
        </p:nvCxnSpPr>
        <p:spPr>
          <a:xfrm>
            <a:off x="10167330" y="5239890"/>
            <a:ext cx="294369" cy="290742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>
            <a:extLst>
              <a:ext uri="{FF2B5EF4-FFF2-40B4-BE49-F238E27FC236}">
                <a16:creationId xmlns:a16="http://schemas.microsoft.com/office/drawing/2014/main" id="{D0461F1F-ECB1-417B-9AA7-EF72E2BCAA31}"/>
              </a:ext>
            </a:extLst>
          </p:cNvPr>
          <p:cNvSpPr txBox="1"/>
          <p:nvPr/>
        </p:nvSpPr>
        <p:spPr>
          <a:xfrm>
            <a:off x="5609778" y="3121223"/>
            <a:ext cx="1905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/>
              <a:t>Taux activité : 69,9%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85060AD0-E748-4121-811D-BC415B57F43A}"/>
              </a:ext>
            </a:extLst>
          </p:cNvPr>
          <p:cNvSpPr txBox="1"/>
          <p:nvPr/>
        </p:nvSpPr>
        <p:spPr>
          <a:xfrm>
            <a:off x="375920" y="6449022"/>
            <a:ext cx="6332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/>
              <a:t>Source population : IWEPS 2020 ; source emploi : </a:t>
            </a:r>
            <a:r>
              <a:rPr lang="fr-BE" sz="1400" err="1"/>
              <a:t>Steunpunt</a:t>
            </a:r>
            <a:r>
              <a:rPr lang="fr-BE" sz="1400"/>
              <a:t> </a:t>
            </a:r>
            <a:r>
              <a:rPr lang="fr-BE" sz="1400" err="1"/>
              <a:t>werk</a:t>
            </a:r>
            <a:r>
              <a:rPr lang="fr-BE" sz="1400"/>
              <a:t> 2018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A42358-44DE-41D4-831F-889F50A7B0AF}"/>
              </a:ext>
            </a:extLst>
          </p:cNvPr>
          <p:cNvSpPr txBox="1"/>
          <p:nvPr/>
        </p:nvSpPr>
        <p:spPr>
          <a:xfrm>
            <a:off x="535682" y="83841"/>
            <a:ext cx="1106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Territoire</a:t>
            </a:r>
          </a:p>
        </p:txBody>
      </p:sp>
    </p:spTree>
    <p:extLst>
      <p:ext uri="{BB962C8B-B14F-4D97-AF65-F5344CB8AC3E}">
        <p14:creationId xmlns:p14="http://schemas.microsoft.com/office/powerpoint/2010/main" val="149615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8F2D9-92BA-49AF-A9EF-779ED53AC9D6}"/>
              </a:ext>
            </a:extLst>
          </p:cNvPr>
          <p:cNvSpPr/>
          <p:nvPr/>
        </p:nvSpPr>
        <p:spPr>
          <a:xfrm>
            <a:off x="0" y="-1"/>
            <a:ext cx="12192000" cy="698779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800" b="1">
                <a:solidFill>
                  <a:schemeClr val="bg1"/>
                </a:solidFill>
              </a:rPr>
              <a:t>     Taux d’emploi – taux de chômage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6D900B-44BC-466D-AB9F-290068D0610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17462" r="6620" b="4329"/>
          <a:stretch/>
        </p:blipFill>
        <p:spPr bwMode="auto">
          <a:xfrm>
            <a:off x="5415280" y="1638223"/>
            <a:ext cx="6502400" cy="511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32D00A-EC89-4D77-8E80-5C2BE9166A9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7" t="3463" r="4337" b="6102"/>
          <a:stretch/>
        </p:blipFill>
        <p:spPr bwMode="auto">
          <a:xfrm>
            <a:off x="0" y="1699539"/>
            <a:ext cx="5171440" cy="4640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A311AE3-67F7-46D5-AC50-33FEFED1456C}"/>
              </a:ext>
            </a:extLst>
          </p:cNvPr>
          <p:cNvSpPr txBox="1"/>
          <p:nvPr/>
        </p:nvSpPr>
        <p:spPr>
          <a:xfrm>
            <a:off x="1676400" y="1053208"/>
            <a:ext cx="8429625" cy="646331"/>
          </a:xfrm>
          <a:prstGeom prst="rect">
            <a:avLst/>
          </a:prstGeom>
          <a:solidFill>
            <a:srgbClr val="DD06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>
                <a:solidFill>
                  <a:schemeClr val="bg1"/>
                </a:solidFill>
              </a:rPr>
              <a:t>Quelle </a:t>
            </a:r>
            <a:r>
              <a:rPr lang="fr-BE" err="1">
                <a:solidFill>
                  <a:schemeClr val="bg1"/>
                </a:solidFill>
              </a:rPr>
              <a:t>carto</a:t>
            </a:r>
            <a:r>
              <a:rPr lang="fr-BE">
                <a:solidFill>
                  <a:schemeClr val="bg1"/>
                </a:solidFill>
              </a:rPr>
              <a:t> pour quel taux? Taux d’emploi ou taux de chômage? </a:t>
            </a:r>
          </a:p>
          <a:p>
            <a:pPr algn="ctr"/>
            <a:r>
              <a:rPr lang="fr-BE">
                <a:solidFill>
                  <a:schemeClr val="bg1"/>
                </a:solidFill>
              </a:rPr>
              <a:t>Une couleur foncée indique un taux élevé</a:t>
            </a:r>
          </a:p>
        </p:txBody>
      </p:sp>
    </p:spTree>
    <p:extLst>
      <p:ext uri="{BB962C8B-B14F-4D97-AF65-F5344CB8AC3E}">
        <p14:creationId xmlns:p14="http://schemas.microsoft.com/office/powerpoint/2010/main" val="323979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87FBD40-A7AC-4657-A788-10CFE78895EF}"/>
              </a:ext>
            </a:extLst>
          </p:cNvPr>
          <p:cNvSpPr txBox="1"/>
          <p:nvPr/>
        </p:nvSpPr>
        <p:spPr>
          <a:xfrm>
            <a:off x="544830" y="4743629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/>
              <a:t>Source: ONSS, 2019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6AE89FF-5A87-4DB2-87D7-FE95D09AA4D3}"/>
              </a:ext>
            </a:extLst>
          </p:cNvPr>
          <p:cNvGrpSpPr/>
          <p:nvPr/>
        </p:nvGrpSpPr>
        <p:grpSpPr>
          <a:xfrm>
            <a:off x="627380" y="1097281"/>
            <a:ext cx="12136120" cy="3808094"/>
            <a:chOff x="894080" y="711200"/>
            <a:chExt cx="12125960" cy="6038185"/>
          </a:xfrm>
        </p:grpSpPr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id="{2208899E-614F-4CFD-8B71-C094E09F166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0684063"/>
                </p:ext>
              </p:extLst>
            </p:nvPr>
          </p:nvGraphicFramePr>
          <p:xfrm>
            <a:off x="894080" y="711200"/>
            <a:ext cx="9784080" cy="568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8AA1F61-7BB8-45B5-A966-817D9C2F3499}"/>
                </a:ext>
              </a:extLst>
            </p:cNvPr>
            <p:cNvSpPr txBox="1"/>
            <p:nvPr/>
          </p:nvSpPr>
          <p:spPr>
            <a:xfrm>
              <a:off x="10861040" y="5372702"/>
              <a:ext cx="873760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16,0%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AA61F15-F60B-4DBB-8568-FCE8DAB02739}"/>
                </a:ext>
              </a:extLst>
            </p:cNvPr>
            <p:cNvSpPr txBox="1"/>
            <p:nvPr/>
          </p:nvSpPr>
          <p:spPr>
            <a:xfrm>
              <a:off x="10861040" y="4921187"/>
              <a:ext cx="873760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DD066F"/>
                  </a:solidFill>
                </a:rPr>
                <a:t>15,0%*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117F6A0-B5CC-4D71-91EF-26EBA65371BD}"/>
                </a:ext>
              </a:extLst>
            </p:cNvPr>
            <p:cNvSpPr txBox="1"/>
            <p:nvPr/>
          </p:nvSpPr>
          <p:spPr>
            <a:xfrm>
              <a:off x="10861040" y="4487322"/>
              <a:ext cx="873760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DD066F"/>
                  </a:solidFill>
                </a:rPr>
                <a:t>13,4%*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E18B93B-093B-4A1C-B6A0-A4CE6C58CAFB}"/>
                </a:ext>
              </a:extLst>
            </p:cNvPr>
            <p:cNvSpPr txBox="1"/>
            <p:nvPr/>
          </p:nvSpPr>
          <p:spPr>
            <a:xfrm>
              <a:off x="10861040" y="3998579"/>
              <a:ext cx="873760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12,6%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D19AFA3-5EC4-4730-BB42-093D358C4075}"/>
                </a:ext>
              </a:extLst>
            </p:cNvPr>
            <p:cNvSpPr txBox="1"/>
            <p:nvPr/>
          </p:nvSpPr>
          <p:spPr>
            <a:xfrm>
              <a:off x="10861040" y="3499585"/>
              <a:ext cx="873760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9,5%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DF1B7B0-1489-4473-8851-71FABBEF8331}"/>
                </a:ext>
              </a:extLst>
            </p:cNvPr>
            <p:cNvSpPr txBox="1"/>
            <p:nvPr/>
          </p:nvSpPr>
          <p:spPr>
            <a:xfrm>
              <a:off x="10861040" y="3047214"/>
              <a:ext cx="873760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DD066F"/>
                  </a:solidFill>
                </a:rPr>
                <a:t>8,1%*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20FD12A-ECC2-413C-B06F-A92E164CE39F}"/>
                </a:ext>
              </a:extLst>
            </p:cNvPr>
            <p:cNvSpPr txBox="1"/>
            <p:nvPr/>
          </p:nvSpPr>
          <p:spPr>
            <a:xfrm>
              <a:off x="10861040" y="2584927"/>
              <a:ext cx="873760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7,9%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CD4308F-AF69-4F48-91FF-8D827EE61AEA}"/>
                </a:ext>
              </a:extLst>
            </p:cNvPr>
            <p:cNvSpPr txBox="1"/>
            <p:nvPr/>
          </p:nvSpPr>
          <p:spPr>
            <a:xfrm>
              <a:off x="10861040" y="2081014"/>
              <a:ext cx="87376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DD066F"/>
                  </a:solidFill>
                </a:rPr>
                <a:t>4,3%*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8F6AB83-3A4E-4D2B-94C9-9D85D40356B6}"/>
                </a:ext>
              </a:extLst>
            </p:cNvPr>
            <p:cNvSpPr txBox="1"/>
            <p:nvPr/>
          </p:nvSpPr>
          <p:spPr>
            <a:xfrm>
              <a:off x="10861040" y="1582615"/>
              <a:ext cx="873760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/>
                <a:t>3,8%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01090E5-7BCE-45F5-AE10-3D17A256DA6E}"/>
                </a:ext>
              </a:extLst>
            </p:cNvPr>
            <p:cNvSpPr txBox="1"/>
            <p:nvPr/>
          </p:nvSpPr>
          <p:spPr>
            <a:xfrm>
              <a:off x="9575800" y="6410831"/>
              <a:ext cx="3444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DD066F"/>
                  </a:solidFill>
                </a:rPr>
                <a:t>*Surreprésenté dans le bassin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0FE57E14-388A-4EB3-A275-6904981361BB}"/>
              </a:ext>
            </a:extLst>
          </p:cNvPr>
          <p:cNvSpPr txBox="1"/>
          <p:nvPr/>
        </p:nvSpPr>
        <p:spPr>
          <a:xfrm>
            <a:off x="2171699" y="5321845"/>
            <a:ext cx="9172575" cy="184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rgbClr val="DD066F"/>
                </a:solidFill>
              </a:rPr>
              <a:t>35.260 travailleurs salariés au GDL résidant dans le Bassin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810260" algn="l"/>
              </a:tabLst>
            </a:pPr>
            <a:r>
              <a:rPr lang="fr-BE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Commerce et réparation d’automobiles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810260" algn="l"/>
              </a:tabLst>
            </a:pPr>
            <a:r>
              <a:rPr lang="fr-BE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Activités spécialisées, scientifiques et techniques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810260" algn="l"/>
              </a:tabLst>
            </a:pPr>
            <a:r>
              <a:rPr lang="fr-BE" sz="1800" spc="-15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</a:t>
            </a:r>
            <a:endParaRPr lang="fr-BE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BE" sz="2800" b="1">
              <a:solidFill>
                <a:srgbClr val="DD066F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4358755-EABF-4CCF-9497-AB086D33E12E}"/>
              </a:ext>
            </a:extLst>
          </p:cNvPr>
          <p:cNvCxnSpPr/>
          <p:nvPr/>
        </p:nvCxnSpPr>
        <p:spPr>
          <a:xfrm>
            <a:off x="347662" y="5219700"/>
            <a:ext cx="11496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B210AD97-1F69-4455-9800-4ACE83814916}"/>
              </a:ext>
            </a:extLst>
          </p:cNvPr>
          <p:cNvSpPr txBox="1"/>
          <p:nvPr/>
        </p:nvSpPr>
        <p:spPr>
          <a:xfrm>
            <a:off x="544830" y="6550223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/>
              <a:t>Source: IGSS, 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F02BA-36D0-4DCA-9FF7-FE89594384EE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D6DF0C-C75E-4F90-9691-8BD92CAC20B6}"/>
              </a:ext>
            </a:extLst>
          </p:cNvPr>
          <p:cNvSpPr txBox="1"/>
          <p:nvPr/>
        </p:nvSpPr>
        <p:spPr>
          <a:xfrm>
            <a:off x="544830" y="93979"/>
            <a:ext cx="49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Salariés</a:t>
            </a:r>
          </a:p>
        </p:txBody>
      </p:sp>
    </p:spTree>
    <p:extLst>
      <p:ext uri="{BB962C8B-B14F-4D97-AF65-F5344CB8AC3E}">
        <p14:creationId xmlns:p14="http://schemas.microsoft.com/office/powerpoint/2010/main" val="406296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D8EEDB-C979-47BF-8DFC-2F7CD4D9CD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39850"/>
            <a:ext cx="10515600" cy="180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BE" sz="2800" b="1">
                <a:solidFill>
                  <a:srgbClr val="DD066F"/>
                </a:solidFill>
              </a:rPr>
              <a:t>23.337 travailleurs indépendants et aidants dans le Bassin</a:t>
            </a:r>
          </a:p>
          <a:p>
            <a:pPr marL="0" indent="0">
              <a:buNone/>
            </a:pPr>
            <a:endParaRPr lang="fr-BE" sz="2000" b="1">
              <a:solidFill>
                <a:srgbClr val="DD066F"/>
              </a:solidFill>
            </a:endParaRPr>
          </a:p>
          <a:p>
            <a:pPr marL="0" indent="0">
              <a:buNone/>
            </a:pPr>
            <a:r>
              <a:rPr lang="fr-BE" sz="2000" b="1">
                <a:solidFill>
                  <a:srgbClr val="DD066F"/>
                </a:solidFill>
              </a:rPr>
              <a:t>Top 5 des professions</a:t>
            </a:r>
          </a:p>
          <a:p>
            <a:pPr marL="0" indent="0">
              <a:buNone/>
            </a:pPr>
            <a:endParaRPr lang="fr-BE" sz="2800" b="1">
              <a:solidFill>
                <a:srgbClr val="DD066F"/>
              </a:solidFill>
            </a:endParaRPr>
          </a:p>
        </p:txBody>
      </p:sp>
      <p:pic>
        <p:nvPicPr>
          <p:cNvPr id="6" name="Graphique 5" descr="Homme agriculteur avec un remplissage uni">
            <a:extLst>
              <a:ext uri="{FF2B5EF4-FFF2-40B4-BE49-F238E27FC236}">
                <a16:creationId xmlns:a16="http://schemas.microsoft.com/office/drawing/2014/main" id="{22C2C604-3734-4C87-80E3-BCD769F93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6704" y="2741259"/>
            <a:ext cx="914400" cy="914400"/>
          </a:xfrm>
          <a:prstGeom prst="rect">
            <a:avLst/>
          </a:prstGeom>
        </p:spPr>
      </p:pic>
      <p:pic>
        <p:nvPicPr>
          <p:cNvPr id="8" name="Graphique 7" descr="Homme ouvrier du bâtiment avec un remplissage uni">
            <a:extLst>
              <a:ext uri="{FF2B5EF4-FFF2-40B4-BE49-F238E27FC236}">
                <a16:creationId xmlns:a16="http://schemas.microsoft.com/office/drawing/2014/main" id="{3773E2AA-2BDF-48A9-A464-2C63DD95C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9011" y="2741259"/>
            <a:ext cx="914400" cy="914400"/>
          </a:xfrm>
          <a:prstGeom prst="rect">
            <a:avLst/>
          </a:prstGeom>
        </p:spPr>
      </p:pic>
      <p:pic>
        <p:nvPicPr>
          <p:cNvPr id="10" name="Graphique 9" descr="Homme médecin avec un remplissage uni">
            <a:extLst>
              <a:ext uri="{FF2B5EF4-FFF2-40B4-BE49-F238E27FC236}">
                <a16:creationId xmlns:a16="http://schemas.microsoft.com/office/drawing/2014/main" id="{8A5AEC60-CB5D-4A08-BA73-0946113E6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4825" y="2741259"/>
            <a:ext cx="914400" cy="914400"/>
          </a:xfrm>
          <a:prstGeom prst="rect">
            <a:avLst/>
          </a:prstGeom>
        </p:spPr>
      </p:pic>
      <p:pic>
        <p:nvPicPr>
          <p:cNvPr id="12" name="Graphique 11" descr="Homme chef de cuisine avec un remplissage uni">
            <a:extLst>
              <a:ext uri="{FF2B5EF4-FFF2-40B4-BE49-F238E27FC236}">
                <a16:creationId xmlns:a16="http://schemas.microsoft.com/office/drawing/2014/main" id="{0E5FDDD4-8577-4FDE-81A7-C39362869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60639" y="2741259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5" y="68558"/>
            <a:ext cx="49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Indépendants</a:t>
            </a:r>
          </a:p>
        </p:txBody>
      </p:sp>
      <p:pic>
        <p:nvPicPr>
          <p:cNvPr id="11" name="Graphique 10" descr="Prêt avec un remplissage uni">
            <a:extLst>
              <a:ext uri="{FF2B5EF4-FFF2-40B4-BE49-F238E27FC236}">
                <a16:creationId xmlns:a16="http://schemas.microsoft.com/office/drawing/2014/main" id="{1E48EAD2-DC22-4009-8600-F2D26C8BD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87348" y="2741259"/>
            <a:ext cx="914400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9721632-327F-45AA-9583-2ACBA382B8FD}"/>
              </a:ext>
            </a:extLst>
          </p:cNvPr>
          <p:cNvSpPr txBox="1"/>
          <p:nvPr/>
        </p:nvSpPr>
        <p:spPr>
          <a:xfrm>
            <a:off x="1328941" y="3948796"/>
            <a:ext cx="130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Cultivateurs</a:t>
            </a:r>
          </a:p>
          <a:p>
            <a:pPr algn="ctr"/>
            <a:r>
              <a:rPr lang="fr-BE">
                <a:solidFill>
                  <a:srgbClr val="DD066F"/>
                </a:solidFill>
              </a:rPr>
              <a:t>3.296*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9A9B0E6-C7DB-4D5C-816E-E31A88EC9828}"/>
              </a:ext>
            </a:extLst>
          </p:cNvPr>
          <p:cNvSpPr txBox="1"/>
          <p:nvPr/>
        </p:nvSpPr>
        <p:spPr>
          <a:xfrm>
            <a:off x="3108960" y="3810297"/>
            <a:ext cx="1633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/>
              <a:t>Industrie du bâtiment </a:t>
            </a:r>
          </a:p>
          <a:p>
            <a:pPr algn="ctr"/>
            <a:r>
              <a:rPr lang="fr-BE">
                <a:solidFill>
                  <a:srgbClr val="DD066F"/>
                </a:solidFill>
              </a:rPr>
              <a:t>2.377*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D5B823F-693F-4EEF-8562-B939058395AA}"/>
              </a:ext>
            </a:extLst>
          </p:cNvPr>
          <p:cNvSpPr txBox="1"/>
          <p:nvPr/>
        </p:nvSpPr>
        <p:spPr>
          <a:xfrm>
            <a:off x="5349081" y="3948797"/>
            <a:ext cx="138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Paramédical</a:t>
            </a:r>
          </a:p>
          <a:p>
            <a:pPr algn="ctr"/>
            <a:r>
              <a:rPr lang="fr-BE" dirty="0"/>
              <a:t>1.65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E53CF80-8580-49F8-B6C9-9F82ED4056F0}"/>
              </a:ext>
            </a:extLst>
          </p:cNvPr>
          <p:cNvSpPr txBox="1"/>
          <p:nvPr/>
        </p:nvSpPr>
        <p:spPr>
          <a:xfrm>
            <a:off x="7424895" y="3810298"/>
            <a:ext cx="1385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/>
              <a:t>Industrie hôtelière</a:t>
            </a:r>
          </a:p>
          <a:p>
            <a:pPr algn="ctr"/>
            <a:r>
              <a:rPr lang="fr-BE">
                <a:solidFill>
                  <a:srgbClr val="DD066F"/>
                </a:solidFill>
              </a:rPr>
              <a:t>1.578*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EB11CB9-0C34-4493-8944-A7E4A3F2989F}"/>
              </a:ext>
            </a:extLst>
          </p:cNvPr>
          <p:cNvSpPr txBox="1"/>
          <p:nvPr/>
        </p:nvSpPr>
        <p:spPr>
          <a:xfrm>
            <a:off x="9229522" y="3810298"/>
            <a:ext cx="1633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/>
              <a:t>Commerce de détail</a:t>
            </a:r>
          </a:p>
          <a:p>
            <a:pPr algn="ctr"/>
            <a:r>
              <a:rPr lang="fr-BE"/>
              <a:t>1.326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F6F1E85-5A69-43F5-93C3-665720FC7972}"/>
              </a:ext>
            </a:extLst>
          </p:cNvPr>
          <p:cNvSpPr txBox="1"/>
          <p:nvPr/>
        </p:nvSpPr>
        <p:spPr>
          <a:xfrm>
            <a:off x="3925728" y="1786112"/>
            <a:ext cx="305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Dont 35,9% ont 55 ans et plus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A563F8-E64F-4440-81F4-1F1686F75B1F}"/>
              </a:ext>
            </a:extLst>
          </p:cNvPr>
          <p:cNvSpPr txBox="1"/>
          <p:nvPr/>
        </p:nvSpPr>
        <p:spPr>
          <a:xfrm>
            <a:off x="8575039" y="5695906"/>
            <a:ext cx="3447126" cy="21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>
                <a:solidFill>
                  <a:srgbClr val="DD066F"/>
                </a:solidFill>
              </a:rPr>
              <a:t>*Surreprésenté dans le bassin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28C6C8-9492-462E-9B13-CAFDC02CA0C9}"/>
              </a:ext>
            </a:extLst>
          </p:cNvPr>
          <p:cNvSpPr txBox="1"/>
          <p:nvPr/>
        </p:nvSpPr>
        <p:spPr>
          <a:xfrm>
            <a:off x="529793" y="6563924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/>
              <a:t>Source: INASTI, 2019</a:t>
            </a:r>
          </a:p>
        </p:txBody>
      </p:sp>
    </p:spTree>
    <p:extLst>
      <p:ext uri="{BB962C8B-B14F-4D97-AF65-F5344CB8AC3E}">
        <p14:creationId xmlns:p14="http://schemas.microsoft.com/office/powerpoint/2010/main" val="223823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D8EEDB-C979-47BF-8DFC-2F7CD4D9CD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946922"/>
            <a:ext cx="10515600" cy="140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BE" sz="2800" b="1">
                <a:solidFill>
                  <a:srgbClr val="DD066F"/>
                </a:solidFill>
              </a:rPr>
              <a:t>11.742 demandeurs d’emploi dans le Bassin</a:t>
            </a:r>
          </a:p>
          <a:p>
            <a:pPr marL="0" indent="0">
              <a:buNone/>
            </a:pPr>
            <a:endParaRPr lang="fr-BE" sz="2000" b="1">
              <a:solidFill>
                <a:srgbClr val="DD066F"/>
              </a:solidFill>
            </a:endParaRPr>
          </a:p>
          <a:p>
            <a:pPr marL="0" indent="0">
              <a:buNone/>
            </a:pPr>
            <a:endParaRPr lang="fr-BE" sz="2800" b="1">
              <a:solidFill>
                <a:srgbClr val="DD066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5" y="68558"/>
            <a:ext cx="49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Demandeurs d’emploi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28C6C8-9492-462E-9B13-CAFDC02CA0C9}"/>
              </a:ext>
            </a:extLst>
          </p:cNvPr>
          <p:cNvSpPr txBox="1"/>
          <p:nvPr/>
        </p:nvSpPr>
        <p:spPr>
          <a:xfrm>
            <a:off x="529793" y="6563924"/>
            <a:ext cx="210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/>
              <a:t>Source: Forem, 2020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769ECD0-DC1E-4A92-822F-A3BA80F9B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602323"/>
              </p:ext>
            </p:extLst>
          </p:nvPr>
        </p:nvGraphicFramePr>
        <p:xfrm>
          <a:off x="1581353" y="1498997"/>
          <a:ext cx="9696247" cy="322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4BB76FC-80CF-48EA-817C-074D6B1F6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3887"/>
              </p:ext>
            </p:extLst>
          </p:nvPr>
        </p:nvGraphicFramePr>
        <p:xfrm>
          <a:off x="100012" y="5133234"/>
          <a:ext cx="11806238" cy="1094257"/>
        </p:xfrm>
        <a:graphic>
          <a:graphicData uri="http://schemas.openxmlformats.org/drawingml/2006/table">
            <a:tbl>
              <a:tblPr firstCol="1" bandRow="1">
                <a:tableStyleId>{775DCB02-9BB8-47FD-8907-85C794F793BA}</a:tableStyleId>
              </a:tblPr>
              <a:tblGrid>
                <a:gridCol w="1899151">
                  <a:extLst>
                    <a:ext uri="{9D8B030D-6E8A-4147-A177-3AD203B41FA5}">
                      <a16:colId xmlns:a16="http://schemas.microsoft.com/office/drawing/2014/main" val="3038807968"/>
                    </a:ext>
                  </a:extLst>
                </a:gridCol>
                <a:gridCol w="1620337">
                  <a:extLst>
                    <a:ext uri="{9D8B030D-6E8A-4147-A177-3AD203B41FA5}">
                      <a16:colId xmlns:a16="http://schemas.microsoft.com/office/drawing/2014/main" val="338050096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3116855370"/>
                    </a:ext>
                  </a:extLst>
                </a:gridCol>
                <a:gridCol w="1489486">
                  <a:extLst>
                    <a:ext uri="{9D8B030D-6E8A-4147-A177-3AD203B41FA5}">
                      <a16:colId xmlns:a16="http://schemas.microsoft.com/office/drawing/2014/main" val="3017795680"/>
                    </a:ext>
                  </a:extLst>
                </a:gridCol>
                <a:gridCol w="1482314">
                  <a:extLst>
                    <a:ext uri="{9D8B030D-6E8A-4147-A177-3AD203B41FA5}">
                      <a16:colId xmlns:a16="http://schemas.microsoft.com/office/drawing/2014/main" val="164615735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431806850"/>
                    </a:ext>
                  </a:extLst>
                </a:gridCol>
                <a:gridCol w="1450601">
                  <a:extLst>
                    <a:ext uri="{9D8B030D-6E8A-4147-A177-3AD203B41FA5}">
                      <a16:colId xmlns:a16="http://schemas.microsoft.com/office/drawing/2014/main" val="3679951891"/>
                    </a:ext>
                  </a:extLst>
                </a:gridCol>
                <a:gridCol w="759199">
                  <a:extLst>
                    <a:ext uri="{9D8B030D-6E8A-4147-A177-3AD203B41FA5}">
                      <a16:colId xmlns:a16="http://schemas.microsoft.com/office/drawing/2014/main" val="459795363"/>
                    </a:ext>
                  </a:extLst>
                </a:gridCol>
              </a:tblGrid>
              <a:tr h="534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rgbClr val="FFFFFF"/>
                          </a:solidFill>
                          <a:effectLst/>
                        </a:rPr>
                        <a:t>Top 1 : Employé de libre-service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34,0%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11,4%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49,4%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28,1%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5,5%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49,2%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1556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extLst>
                  <a:ext uri="{0D108BD9-81ED-4DB2-BD59-A6C34878D82A}">
                    <a16:rowId xmlns:a16="http://schemas.microsoft.com/office/drawing/2014/main" val="3262606135"/>
                  </a:ext>
                </a:extLst>
              </a:tr>
              <a:tr h="559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rgbClr val="FFFFFF"/>
                          </a:solidFill>
                          <a:effectLst/>
                        </a:rPr>
                        <a:t> Top 6: Nettoyeur de locaux et de surfaces *</a:t>
                      </a:r>
                      <a:endParaRPr lang="fr-B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17,7%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19,8%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61,4%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29,4%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16,3%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59,0%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 b="1">
                          <a:solidFill>
                            <a:schemeClr val="tx1"/>
                          </a:solidFill>
                          <a:effectLst/>
                        </a:rPr>
                        <a:t>1030</a:t>
                      </a:r>
                      <a:endParaRPr lang="fr-B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28" marR="65828" marT="0" marB="0"/>
                </a:tc>
                <a:extLst>
                  <a:ext uri="{0D108BD9-81ED-4DB2-BD59-A6C34878D82A}">
                    <a16:rowId xmlns:a16="http://schemas.microsoft.com/office/drawing/2014/main" val="27611633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B0BD4335-C407-4E4A-B9AE-AED1300F2898}"/>
              </a:ext>
            </a:extLst>
          </p:cNvPr>
          <p:cNvSpPr txBox="1"/>
          <p:nvPr/>
        </p:nvSpPr>
        <p:spPr>
          <a:xfrm>
            <a:off x="100012" y="4652175"/>
            <a:ext cx="3309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/>
              <a:t>Exemple Top 6 positionnements 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F87D92-486B-43A2-931F-064C0ED10AF8}"/>
              </a:ext>
            </a:extLst>
          </p:cNvPr>
          <p:cNvSpPr txBox="1"/>
          <p:nvPr/>
        </p:nvSpPr>
        <p:spPr>
          <a:xfrm>
            <a:off x="10520362" y="6550223"/>
            <a:ext cx="2943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/>
              <a:t>* Fonction critique</a:t>
            </a:r>
          </a:p>
        </p:txBody>
      </p:sp>
    </p:spTree>
    <p:extLst>
      <p:ext uri="{BB962C8B-B14F-4D97-AF65-F5344CB8AC3E}">
        <p14:creationId xmlns:p14="http://schemas.microsoft.com/office/powerpoint/2010/main" val="176777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D8EEDB-C979-47BF-8DFC-2F7CD4D9CD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946922"/>
            <a:ext cx="10515600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BE" sz="2000" b="1" dirty="0">
              <a:solidFill>
                <a:srgbClr val="DD066F"/>
              </a:solidFill>
            </a:endParaRPr>
          </a:p>
          <a:p>
            <a:pPr marL="0" indent="0">
              <a:buNone/>
            </a:pPr>
            <a:endParaRPr lang="fr-BE" sz="2800" b="1" dirty="0">
              <a:solidFill>
                <a:srgbClr val="DD066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9B1BF-71CC-47A0-ABFC-A162F5AE9B4A}"/>
              </a:ext>
            </a:extLst>
          </p:cNvPr>
          <p:cNvSpPr/>
          <p:nvPr/>
        </p:nvSpPr>
        <p:spPr>
          <a:xfrm>
            <a:off x="0" y="0"/>
            <a:ext cx="12192000" cy="660336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13C72-3D9A-49D7-98C7-5577B329263F}"/>
              </a:ext>
            </a:extLst>
          </p:cNvPr>
          <p:cNvSpPr txBox="1"/>
          <p:nvPr/>
        </p:nvSpPr>
        <p:spPr>
          <a:xfrm>
            <a:off x="633095" y="68558"/>
            <a:ext cx="49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bg1"/>
                </a:solidFill>
              </a:rPr>
              <a:t>Opportunités d’emploi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28C6C8-9492-462E-9B13-CAFDC02CA0C9}"/>
              </a:ext>
            </a:extLst>
          </p:cNvPr>
          <p:cNvSpPr txBox="1"/>
          <p:nvPr/>
        </p:nvSpPr>
        <p:spPr>
          <a:xfrm>
            <a:off x="529792" y="6563924"/>
            <a:ext cx="365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Source: Forem, 2020, offres au lieu de travail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7465A33D-1D53-45EE-A657-8A6E6688E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708740"/>
              </p:ext>
            </p:extLst>
          </p:nvPr>
        </p:nvGraphicFramePr>
        <p:xfrm>
          <a:off x="633096" y="1171575"/>
          <a:ext cx="10720704" cy="473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4317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nton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1B372"/>
    </a:accent1>
    <a:accent2>
      <a:srgbClr val="63A7DA"/>
    </a:accent2>
    <a:accent3>
      <a:srgbClr val="CDD84B"/>
    </a:accent3>
    <a:accent4>
      <a:srgbClr val="AEABAB"/>
    </a:accent4>
    <a:accent5>
      <a:srgbClr val="DD026F"/>
    </a:accent5>
    <a:accent6>
      <a:srgbClr val="3F3F3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nton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1B372"/>
    </a:accent1>
    <a:accent2>
      <a:srgbClr val="63A7DA"/>
    </a:accent2>
    <a:accent3>
      <a:srgbClr val="CDD84B"/>
    </a:accent3>
    <a:accent4>
      <a:srgbClr val="AEABAB"/>
    </a:accent4>
    <a:accent5>
      <a:srgbClr val="DD026F"/>
    </a:accent5>
    <a:accent6>
      <a:srgbClr val="3F3F3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nton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1B372"/>
    </a:accent1>
    <a:accent2>
      <a:srgbClr val="63A7DA"/>
    </a:accent2>
    <a:accent3>
      <a:srgbClr val="CDD84B"/>
    </a:accent3>
    <a:accent4>
      <a:srgbClr val="AEABAB"/>
    </a:accent4>
    <a:accent5>
      <a:srgbClr val="DD026F"/>
    </a:accent5>
    <a:accent6>
      <a:srgbClr val="3F3F3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53D44FEFE964585FE579ADD9603DA" ma:contentTypeVersion="11" ma:contentTypeDescription="Crée un document." ma:contentTypeScope="" ma:versionID="aaab078339df9ae5cd06eda24649fe31">
  <xsd:schema xmlns:xsd="http://www.w3.org/2001/XMLSchema" xmlns:xs="http://www.w3.org/2001/XMLSchema" xmlns:p="http://schemas.microsoft.com/office/2006/metadata/properties" xmlns:ns2="a0515021-5540-4b52-8127-770288206bba" targetNamespace="http://schemas.microsoft.com/office/2006/metadata/properties" ma:root="true" ma:fieldsID="b2ee8a2a9c9a495b5e85d94b51cfe766" ns2:_="">
    <xsd:import namespace="a0515021-5540-4b52-8127-770288206b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15021-5540-4b52-8127-770288206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0C9E9C-9096-4D0C-B87A-22F78D251C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BEFDA4-C8E1-47BF-A194-F15EFEC04A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85811-1238-4D9F-ABFC-1B4F43BB5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15021-5540-4b52-8127-770288206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2133</Words>
  <Application>Microsoft Office PowerPoint</Application>
  <PresentationFormat>Grand écran</PresentationFormat>
  <Paragraphs>629</Paragraphs>
  <Slides>24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HELVETICA NEUE CONDENSED</vt:lpstr>
      <vt:lpstr>Source Sans Pro</vt:lpstr>
      <vt:lpstr>Thème Office</vt:lpstr>
      <vt:lpstr>Rapport analytique et prospectif 2021</vt:lpstr>
      <vt:lpstr>Rapport analytique et prospectif 2021</vt:lpstr>
      <vt:lpstr>Rapport analytique et prospectif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Rapport analytique et prospectif 2021</vt:lpstr>
      <vt:lpstr>Présentation PowerPoint</vt:lpstr>
      <vt:lpstr>Présentation PowerPoint</vt:lpstr>
      <vt:lpstr>Présentation PowerPoint</vt:lpstr>
      <vt:lpstr>Rapport analytique et prospectif 2021</vt:lpstr>
      <vt:lpstr>Présentation PowerPoint</vt:lpstr>
      <vt:lpstr>Présentation PowerPoint</vt:lpstr>
      <vt:lpstr>Présentation PowerPoint</vt:lpstr>
      <vt:lpstr>Présentation PowerPoint</vt:lpstr>
      <vt:lpstr>  Des exemples de travail sur un métier ou un secteur</vt:lpstr>
      <vt:lpstr>Rapport analytique et prospectif 2021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2021</dc:title>
  <dc:creator>HABRAN Catherine</dc:creator>
  <cp:lastModifiedBy>HABRAN Catherine</cp:lastModifiedBy>
  <cp:revision>2</cp:revision>
  <dcterms:created xsi:type="dcterms:W3CDTF">2021-12-09T09:29:48Z</dcterms:created>
  <dcterms:modified xsi:type="dcterms:W3CDTF">2022-02-24T10:58:01Z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0x0101005A453D44FEFE964585FE579ADD9603DA</vt:lpwstr>
  </property>
</Properties>
</file>